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61" r:id="rId6"/>
    <p:sldId id="262" r:id="rId7"/>
    <p:sldId id="263" r:id="rId8"/>
    <p:sldId id="275" r:id="rId9"/>
    <p:sldId id="290" r:id="rId10"/>
    <p:sldId id="292" r:id="rId11"/>
    <p:sldId id="264" r:id="rId12"/>
    <p:sldId id="278" r:id="rId13"/>
    <p:sldId id="279" r:id="rId14"/>
    <p:sldId id="283" r:id="rId15"/>
    <p:sldId id="284" r:id="rId16"/>
    <p:sldId id="285" r:id="rId17"/>
    <p:sldId id="293" r:id="rId18"/>
    <p:sldId id="286" r:id="rId19"/>
    <p:sldId id="288" r:id="rId20"/>
    <p:sldId id="289" r:id="rId21"/>
    <p:sldId id="291" r:id="rId22"/>
    <p:sldId id="296" r:id="rId23"/>
    <p:sldId id="295" r:id="rId24"/>
    <p:sldId id="297" r:id="rId25"/>
    <p:sldId id="270" r:id="rId26"/>
    <p:sldId id="27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6" autoAdjust="0"/>
    <p:restoredTop sz="94634" autoAdjust="0"/>
  </p:normalViewPr>
  <p:slideViewPr>
    <p:cSldViewPr snapToGrid="0">
      <p:cViewPr varScale="1">
        <p:scale>
          <a:sx n="68" d="100"/>
          <a:sy n="68" d="100"/>
        </p:scale>
        <p:origin x="1555" y="31"/>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76D7A-2809-48FB-8B30-D4327466DB4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9A6FF2-2EC5-44F5-B40A-7DDD8EFE880F}">
      <dgm:prSet custT="1"/>
      <dgm:spPr/>
      <dgm:t>
        <a:bodyPr/>
        <a:lstStyle/>
        <a:p>
          <a:pPr algn="l">
            <a:lnSpc>
              <a:spcPct val="100000"/>
            </a:lnSpc>
            <a:defRPr cap="all"/>
          </a:pPr>
          <a:r>
            <a:rPr lang="en-US" sz="1800" b="1" cap="none" dirty="0">
              <a:solidFill>
                <a:srgbClr val="0070C0"/>
              </a:solidFill>
            </a:rPr>
            <a:t>Problem / </a:t>
          </a:r>
          <a:r>
            <a:rPr lang="en-US" sz="1800" b="1" cap="none" dirty="0" err="1">
              <a:solidFill>
                <a:srgbClr val="0070C0"/>
              </a:solidFill>
            </a:rPr>
            <a:t>Painpoint</a:t>
          </a:r>
          <a:r>
            <a:rPr lang="en-US" sz="1800" b="1" cap="none" dirty="0">
              <a:solidFill>
                <a:srgbClr val="0070C0"/>
              </a:solidFill>
            </a:rPr>
            <a:t>:</a:t>
          </a:r>
          <a:r>
            <a:rPr lang="en-US" sz="1800" cap="none" dirty="0">
              <a:solidFill>
                <a:srgbClr val="0070C0"/>
              </a:solidFill>
            </a:rPr>
            <a:t> </a:t>
          </a:r>
        </a:p>
        <a:p>
          <a:pPr algn="l">
            <a:lnSpc>
              <a:spcPct val="100000"/>
            </a:lnSpc>
            <a:defRPr cap="all"/>
          </a:pPr>
          <a:r>
            <a:rPr lang="en-US" sz="1800" cap="none" dirty="0"/>
            <a:t>MBS (Mortgage Backed Securities) trading requires a very good understanding of user base which they seem to be missing !</a:t>
          </a:r>
        </a:p>
      </dgm:t>
    </dgm:pt>
    <dgm:pt modelId="{BE6B6F1B-33A1-4839-8A68-BE65EC67356C}" type="parTrans" cxnId="{28A31605-05B7-4894-BFFB-4948D01F6A15}">
      <dgm:prSet/>
      <dgm:spPr/>
      <dgm:t>
        <a:bodyPr/>
        <a:lstStyle/>
        <a:p>
          <a:endParaRPr lang="en-US" sz="1800" dirty="0"/>
        </a:p>
      </dgm:t>
    </dgm:pt>
    <dgm:pt modelId="{82683247-3086-4449-8468-0775FB46F868}" type="sibTrans" cxnId="{28A31605-05B7-4894-BFFB-4948D01F6A15}">
      <dgm:prSet/>
      <dgm:spPr/>
      <dgm:t>
        <a:bodyPr/>
        <a:lstStyle/>
        <a:p>
          <a:endParaRPr lang="en-US" sz="1800" dirty="0"/>
        </a:p>
      </dgm:t>
    </dgm:pt>
    <dgm:pt modelId="{EBA08FD7-6D70-4ED2-9086-DF3F7395DBB2}">
      <dgm:prSet custT="1"/>
      <dgm:spPr/>
      <dgm:t>
        <a:bodyPr/>
        <a:lstStyle/>
        <a:p>
          <a:pPr algn="l">
            <a:lnSpc>
              <a:spcPct val="100000"/>
            </a:lnSpc>
            <a:defRPr cap="all"/>
          </a:pPr>
          <a:r>
            <a:rPr lang="en-ZA" sz="1800" b="1" cap="none" dirty="0">
              <a:solidFill>
                <a:srgbClr val="0070C0"/>
              </a:solidFill>
            </a:rPr>
            <a:t>Approach &amp; Learning</a:t>
          </a:r>
          <a:r>
            <a:rPr lang="en-ZA" sz="1800" cap="none" dirty="0">
              <a:solidFill>
                <a:srgbClr val="0070C0"/>
              </a:solidFill>
            </a:rPr>
            <a:t>: </a:t>
          </a:r>
        </a:p>
        <a:p>
          <a:pPr algn="l">
            <a:lnSpc>
              <a:spcPct val="100000"/>
            </a:lnSpc>
            <a:defRPr cap="all"/>
          </a:pPr>
          <a:r>
            <a:rPr lang="en-ZA" sz="1800" cap="none" dirty="0"/>
            <a:t>1. Understanding the problem space and domain is key</a:t>
          </a:r>
        </a:p>
        <a:p>
          <a:pPr algn="l">
            <a:lnSpc>
              <a:spcPct val="100000"/>
            </a:lnSpc>
            <a:defRPr cap="all"/>
          </a:pPr>
          <a:r>
            <a:rPr lang="en-ZA" sz="1800" cap="none" dirty="0"/>
            <a:t>2. Explore solution space to see how much we can get from this data</a:t>
          </a:r>
        </a:p>
        <a:p>
          <a:pPr algn="l">
            <a:lnSpc>
              <a:spcPct val="100000"/>
            </a:lnSpc>
            <a:defRPr cap="all"/>
          </a:pPr>
          <a:r>
            <a:rPr lang="en-ZA" sz="1800" cap="none" dirty="0"/>
            <a:t>3. Explore Models, Accuracy, Error, Validate</a:t>
          </a:r>
          <a:endParaRPr lang="en-US" sz="1800" cap="none" dirty="0"/>
        </a:p>
      </dgm:t>
    </dgm:pt>
    <dgm:pt modelId="{CA1F5978-939D-4608-A50C-55B3BAAF24F2}" type="parTrans" cxnId="{3BCEAA92-FD9F-4AE1-931C-2961282FA4D8}">
      <dgm:prSet/>
      <dgm:spPr/>
      <dgm:t>
        <a:bodyPr/>
        <a:lstStyle/>
        <a:p>
          <a:endParaRPr lang="en-US" sz="1800" dirty="0"/>
        </a:p>
      </dgm:t>
    </dgm:pt>
    <dgm:pt modelId="{058F8BC5-6BF3-4F23-B8DD-99494990AEA0}" type="sibTrans" cxnId="{3BCEAA92-FD9F-4AE1-931C-2961282FA4D8}">
      <dgm:prSet/>
      <dgm:spPr/>
      <dgm:t>
        <a:bodyPr/>
        <a:lstStyle/>
        <a:p>
          <a:endParaRPr lang="en-US" sz="1800" dirty="0"/>
        </a:p>
      </dgm:t>
    </dgm:pt>
    <dgm:pt modelId="{519A2F5E-7A54-4A12-912E-622381766FB9}">
      <dgm:prSet custT="1"/>
      <dgm:spPr/>
      <dgm:t>
        <a:bodyPr/>
        <a:lstStyle/>
        <a:p>
          <a:pPr algn="l">
            <a:lnSpc>
              <a:spcPct val="100000"/>
            </a:lnSpc>
            <a:defRPr cap="all"/>
          </a:pPr>
          <a:r>
            <a:rPr lang="en-US" sz="1800" b="1" cap="none" dirty="0">
              <a:solidFill>
                <a:srgbClr val="0070C0"/>
              </a:solidFill>
            </a:rPr>
            <a:t>Solution : </a:t>
          </a:r>
        </a:p>
        <a:p>
          <a:pPr algn="l">
            <a:lnSpc>
              <a:spcPct val="100000"/>
            </a:lnSpc>
            <a:defRPr cap="all"/>
          </a:pPr>
          <a:r>
            <a:rPr lang="en-US" sz="1800" cap="none" dirty="0"/>
            <a:t>1. How would this look like and what is our USP (Unique Selling Point)</a:t>
          </a:r>
        </a:p>
        <a:p>
          <a:pPr algn="l">
            <a:lnSpc>
              <a:spcPct val="100000"/>
            </a:lnSpc>
            <a:defRPr cap="all"/>
          </a:pPr>
          <a:r>
            <a:rPr lang="en-US" sz="1800" cap="none" dirty="0"/>
            <a:t>2. Solution space and limitless possibilities for expansion</a:t>
          </a:r>
        </a:p>
        <a:p>
          <a:pPr algn="l">
            <a:lnSpc>
              <a:spcPct val="100000"/>
            </a:lnSpc>
            <a:defRPr cap="all"/>
          </a:pPr>
          <a:r>
            <a:rPr lang="en-US" sz="1800" cap="none" dirty="0"/>
            <a:t>3. Learnings</a:t>
          </a:r>
        </a:p>
      </dgm:t>
    </dgm:pt>
    <dgm:pt modelId="{307374A4-4A17-43D5-8DB9-7C2D43E05F7C}" type="parTrans" cxnId="{B8FDB49E-6F8F-467D-B518-087ED1BE2F00}">
      <dgm:prSet/>
      <dgm:spPr/>
      <dgm:t>
        <a:bodyPr/>
        <a:lstStyle/>
        <a:p>
          <a:endParaRPr lang="en-US" sz="1800" dirty="0"/>
        </a:p>
      </dgm:t>
    </dgm:pt>
    <dgm:pt modelId="{32665A1C-99BB-4A14-AF4D-61EF87EF615D}" type="sibTrans" cxnId="{B8FDB49E-6F8F-467D-B518-087ED1BE2F00}">
      <dgm:prSet/>
      <dgm:spPr/>
      <dgm:t>
        <a:bodyPr/>
        <a:lstStyle/>
        <a:p>
          <a:endParaRPr lang="en-US" sz="1800" dirty="0"/>
        </a:p>
      </dgm:t>
    </dgm:pt>
    <dgm:pt modelId="{1A3CDC01-30AE-4832-9C48-98313F691348}" type="pres">
      <dgm:prSet presAssocID="{F7976D7A-2809-48FB-8B30-D4327466DB42}" presName="root" presStyleCnt="0">
        <dgm:presLayoutVars>
          <dgm:dir/>
          <dgm:resizeHandles val="exact"/>
        </dgm:presLayoutVars>
      </dgm:prSet>
      <dgm:spPr/>
    </dgm:pt>
    <dgm:pt modelId="{3F09D34D-FF98-4A4E-B93A-ABEE687DB72B}" type="pres">
      <dgm:prSet presAssocID="{B69A6FF2-2EC5-44F5-B40A-7DDD8EFE880F}" presName="compNode" presStyleCnt="0"/>
      <dgm:spPr/>
    </dgm:pt>
    <dgm:pt modelId="{947A7832-E287-4BB2-BF3D-E2138C1BD31B}" type="pres">
      <dgm:prSet presAssocID="{B69A6FF2-2EC5-44F5-B40A-7DDD8EFE880F}" presName="iconBgRect" presStyleLbl="bgShp" presStyleIdx="0" presStyleCnt="3"/>
      <dgm:spPr>
        <a:prstGeom prst="rect">
          <a:avLst/>
        </a:prstGeom>
        <a:noFill/>
        <a:ln w="38100" cap="sq" cmpd="dbl">
          <a:solidFill>
            <a:schemeClr val="bg1">
              <a:lumMod val="85000"/>
            </a:schemeClr>
          </a:solidFill>
          <a:prstDash val="solid"/>
          <a:miter lim="800000"/>
        </a:ln>
      </dgm:spPr>
    </dgm:pt>
    <dgm:pt modelId="{BD2C4319-3927-4470-B6C7-EC9EA51730CC}" type="pres">
      <dgm:prSet presAssocID="{B69A6FF2-2EC5-44F5-B40A-7DDD8EFE880F}" presName="iconRect" presStyleLbl="node1" presStyleIdx="0" presStyleCnt="3" custScaleX="95941" custScaleY="10705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a:ext>
      </dgm:extLst>
    </dgm:pt>
    <dgm:pt modelId="{8C2707D4-F1F3-4167-9226-FB53424CCA6B}" type="pres">
      <dgm:prSet presAssocID="{B69A6FF2-2EC5-44F5-B40A-7DDD8EFE880F}" presName="spaceRect" presStyleCnt="0"/>
      <dgm:spPr/>
    </dgm:pt>
    <dgm:pt modelId="{938318ED-A8DC-4625-B2A0-61B9F23F5371}" type="pres">
      <dgm:prSet presAssocID="{B69A6FF2-2EC5-44F5-B40A-7DDD8EFE880F}" presName="textRect" presStyleLbl="revTx" presStyleIdx="0" presStyleCnt="3" custScaleX="110561" custScaleY="98119" custLinFactNeighborX="2446" custLinFactNeighborY="-18196">
        <dgm:presLayoutVars>
          <dgm:chMax val="1"/>
          <dgm:chPref val="1"/>
        </dgm:presLayoutVars>
      </dgm:prSet>
      <dgm:spPr/>
    </dgm:pt>
    <dgm:pt modelId="{9846F967-68C6-467B-BC10-08233CB4E158}" type="pres">
      <dgm:prSet presAssocID="{82683247-3086-4449-8468-0775FB46F868}" presName="sibTrans" presStyleCnt="0"/>
      <dgm:spPr/>
    </dgm:pt>
    <dgm:pt modelId="{FBAD8928-21BE-4139-AF3B-EA397F1CDFF3}" type="pres">
      <dgm:prSet presAssocID="{EBA08FD7-6D70-4ED2-9086-DF3F7395DBB2}" presName="compNode" presStyleCnt="0"/>
      <dgm:spPr/>
    </dgm:pt>
    <dgm:pt modelId="{53F72FCB-6AA3-4E0E-A823-3FE9F4CBEABA}" type="pres">
      <dgm:prSet presAssocID="{EBA08FD7-6D70-4ED2-9086-DF3F7395DBB2}" presName="iconBgRect" presStyleLbl="bgShp" presStyleIdx="1" presStyleCnt="3" custLinFactNeighborX="-22659" custLinFactNeighborY="1114"/>
      <dgm:spPr>
        <a:prstGeom prst="rect">
          <a:avLst/>
        </a:prstGeom>
        <a:noFill/>
        <a:ln w="38100" cap="sq" cmpd="dbl">
          <a:solidFill>
            <a:schemeClr val="bg1">
              <a:lumMod val="85000"/>
            </a:schemeClr>
          </a:solidFill>
          <a:prstDash val="solid"/>
          <a:miter lim="800000"/>
        </a:ln>
      </dgm:spPr>
    </dgm:pt>
    <dgm:pt modelId="{4672900B-AC6E-422C-A126-378B1304BC3E}" type="pres">
      <dgm:prSet presAssocID="{EBA08FD7-6D70-4ED2-9086-DF3F7395DBB2}" presName="iconRect" presStyleLbl="node1" presStyleIdx="1" presStyleCnt="3" custScaleX="168441" custScaleY="109665" custLinFactNeighborX="-42082" custLinFactNeighborY="129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btitles"/>
        </a:ext>
      </dgm:extLst>
    </dgm:pt>
    <dgm:pt modelId="{295F5F01-3FA2-49F0-9E80-6275955ED233}" type="pres">
      <dgm:prSet presAssocID="{EBA08FD7-6D70-4ED2-9086-DF3F7395DBB2}" presName="spaceRect" presStyleCnt="0"/>
      <dgm:spPr/>
    </dgm:pt>
    <dgm:pt modelId="{6F078B0F-FBF4-44B2-919A-DF339348E925}" type="pres">
      <dgm:prSet presAssocID="{EBA08FD7-6D70-4ED2-9086-DF3F7395DBB2}" presName="textRect" presStyleLbl="revTx" presStyleIdx="1" presStyleCnt="3" custScaleX="126179" custLinFactNeighborX="2592" custLinFactNeighborY="-17690">
        <dgm:presLayoutVars>
          <dgm:chMax val="1"/>
          <dgm:chPref val="1"/>
        </dgm:presLayoutVars>
      </dgm:prSet>
      <dgm:spPr/>
    </dgm:pt>
    <dgm:pt modelId="{03CB2B14-2424-4CDC-9177-F0573CAAEA33}" type="pres">
      <dgm:prSet presAssocID="{058F8BC5-6BF3-4F23-B8DD-99494990AEA0}" presName="sibTrans" presStyleCnt="0"/>
      <dgm:spPr/>
    </dgm:pt>
    <dgm:pt modelId="{CF5E04E5-BBF7-4EF3-996E-740FDF8EBEF8}" type="pres">
      <dgm:prSet presAssocID="{519A2F5E-7A54-4A12-912E-622381766FB9}" presName="compNode" presStyleCnt="0"/>
      <dgm:spPr/>
    </dgm:pt>
    <dgm:pt modelId="{9E62A0D6-B14C-4DDA-93A7-C126A9F0493E}" type="pres">
      <dgm:prSet presAssocID="{519A2F5E-7A54-4A12-912E-622381766FB9}" presName="iconBgRect" presStyleLbl="bgShp" presStyleIdx="2" presStyleCnt="3"/>
      <dgm:spPr>
        <a:prstGeom prst="rect">
          <a:avLst/>
        </a:prstGeom>
        <a:noFill/>
        <a:ln w="38100" cap="sq" cmpd="dbl">
          <a:solidFill>
            <a:schemeClr val="bg1">
              <a:lumMod val="85000"/>
            </a:schemeClr>
          </a:solidFill>
          <a:prstDash val="solid"/>
          <a:miter lim="800000"/>
        </a:ln>
      </dgm:spPr>
    </dgm:pt>
    <dgm:pt modelId="{8F2E6284-B8BC-43C6-95AA-3AFE5F609E61}" type="pres">
      <dgm:prSet presAssocID="{519A2F5E-7A54-4A12-912E-622381766FB9}" presName="iconRect" presStyleLbl="node1" presStyleIdx="2" presStyleCnt="3" custScaleX="151950" custScaleY="14074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d with gears"/>
        </a:ext>
      </dgm:extLst>
    </dgm:pt>
    <dgm:pt modelId="{1A0235EE-26C1-4351-8F65-05915EF06563}" type="pres">
      <dgm:prSet presAssocID="{519A2F5E-7A54-4A12-912E-622381766FB9}" presName="spaceRect" presStyleCnt="0"/>
      <dgm:spPr/>
    </dgm:pt>
    <dgm:pt modelId="{0B44EB06-428C-47D6-9E7E-3AE86537DE68}" type="pres">
      <dgm:prSet presAssocID="{519A2F5E-7A54-4A12-912E-622381766FB9}" presName="textRect" presStyleLbl="revTx" presStyleIdx="2" presStyleCnt="3" custScaleX="129890" custLinFactNeighborX="-1673" custLinFactNeighborY="-15546">
        <dgm:presLayoutVars>
          <dgm:chMax val="1"/>
          <dgm:chPref val="1"/>
        </dgm:presLayoutVars>
      </dgm:prSet>
      <dgm:spPr/>
    </dgm:pt>
  </dgm:ptLst>
  <dgm:cxnLst>
    <dgm:cxn modelId="{28A31605-05B7-4894-BFFB-4948D01F6A15}" srcId="{F7976D7A-2809-48FB-8B30-D4327466DB42}" destId="{B69A6FF2-2EC5-44F5-B40A-7DDD8EFE880F}" srcOrd="0" destOrd="0" parTransId="{BE6B6F1B-33A1-4839-8A68-BE65EC67356C}" sibTransId="{82683247-3086-4449-8468-0775FB46F868}"/>
    <dgm:cxn modelId="{FC0BE414-54A3-4B87-B123-F7B9C88100BE}" type="presOf" srcId="{F7976D7A-2809-48FB-8B30-D4327466DB42}" destId="{1A3CDC01-30AE-4832-9C48-98313F691348}" srcOrd="0" destOrd="0" presId="urn:microsoft.com/office/officeart/2018/5/layout/IconCircleLabelList"/>
    <dgm:cxn modelId="{1F0B8A26-A84F-4C17-ABED-DEF24807F72A}" type="presOf" srcId="{519A2F5E-7A54-4A12-912E-622381766FB9}" destId="{0B44EB06-428C-47D6-9E7E-3AE86537DE68}" srcOrd="0" destOrd="0" presId="urn:microsoft.com/office/officeart/2018/5/layout/IconCircleLabelList"/>
    <dgm:cxn modelId="{5124663F-B921-4BDB-A306-9E110BDD5C6D}" type="presOf" srcId="{EBA08FD7-6D70-4ED2-9086-DF3F7395DBB2}" destId="{6F078B0F-FBF4-44B2-919A-DF339348E925}" srcOrd="0" destOrd="0" presId="urn:microsoft.com/office/officeart/2018/5/layout/IconCircleLabelList"/>
    <dgm:cxn modelId="{3BCEAA92-FD9F-4AE1-931C-2961282FA4D8}" srcId="{F7976D7A-2809-48FB-8B30-D4327466DB42}" destId="{EBA08FD7-6D70-4ED2-9086-DF3F7395DBB2}" srcOrd="1" destOrd="0" parTransId="{CA1F5978-939D-4608-A50C-55B3BAAF24F2}" sibTransId="{058F8BC5-6BF3-4F23-B8DD-99494990AEA0}"/>
    <dgm:cxn modelId="{B8FDB49E-6F8F-467D-B518-087ED1BE2F00}" srcId="{F7976D7A-2809-48FB-8B30-D4327466DB42}" destId="{519A2F5E-7A54-4A12-912E-622381766FB9}" srcOrd="2" destOrd="0" parTransId="{307374A4-4A17-43D5-8DB9-7C2D43E05F7C}" sibTransId="{32665A1C-99BB-4A14-AF4D-61EF87EF615D}"/>
    <dgm:cxn modelId="{12B151C3-7338-41AF-9F34-2672B5FF23E5}" type="presOf" srcId="{B69A6FF2-2EC5-44F5-B40A-7DDD8EFE880F}" destId="{938318ED-A8DC-4625-B2A0-61B9F23F5371}" srcOrd="0" destOrd="0" presId="urn:microsoft.com/office/officeart/2018/5/layout/IconCircleLabelList"/>
    <dgm:cxn modelId="{29D7E74B-2B39-43D7-913B-896D8E842B58}" type="presParOf" srcId="{1A3CDC01-30AE-4832-9C48-98313F691348}" destId="{3F09D34D-FF98-4A4E-B93A-ABEE687DB72B}" srcOrd="0" destOrd="0" presId="urn:microsoft.com/office/officeart/2018/5/layout/IconCircleLabelList"/>
    <dgm:cxn modelId="{E3B8528E-1650-4087-9D82-B65D2D14C33E}" type="presParOf" srcId="{3F09D34D-FF98-4A4E-B93A-ABEE687DB72B}" destId="{947A7832-E287-4BB2-BF3D-E2138C1BD31B}" srcOrd="0" destOrd="0" presId="urn:microsoft.com/office/officeart/2018/5/layout/IconCircleLabelList"/>
    <dgm:cxn modelId="{8B49BB8A-E51B-4AB0-BB33-164BCA0D9AA4}" type="presParOf" srcId="{3F09D34D-FF98-4A4E-B93A-ABEE687DB72B}" destId="{BD2C4319-3927-4470-B6C7-EC9EA51730CC}" srcOrd="1" destOrd="0" presId="urn:microsoft.com/office/officeart/2018/5/layout/IconCircleLabelList"/>
    <dgm:cxn modelId="{5AB1372A-2DD4-4FF8-A0E3-4EEFC0339E57}" type="presParOf" srcId="{3F09D34D-FF98-4A4E-B93A-ABEE687DB72B}" destId="{8C2707D4-F1F3-4167-9226-FB53424CCA6B}" srcOrd="2" destOrd="0" presId="urn:microsoft.com/office/officeart/2018/5/layout/IconCircleLabelList"/>
    <dgm:cxn modelId="{628186D4-BF3B-4189-96A5-CF1A2255D057}" type="presParOf" srcId="{3F09D34D-FF98-4A4E-B93A-ABEE687DB72B}" destId="{938318ED-A8DC-4625-B2A0-61B9F23F5371}" srcOrd="3" destOrd="0" presId="urn:microsoft.com/office/officeart/2018/5/layout/IconCircleLabelList"/>
    <dgm:cxn modelId="{4E4F588E-F8DC-46FD-9426-D4583B9C454C}" type="presParOf" srcId="{1A3CDC01-30AE-4832-9C48-98313F691348}" destId="{9846F967-68C6-467B-BC10-08233CB4E158}" srcOrd="1" destOrd="0" presId="urn:microsoft.com/office/officeart/2018/5/layout/IconCircleLabelList"/>
    <dgm:cxn modelId="{3BCD3C55-A083-47AB-A0A9-DD138F6F0BEB}" type="presParOf" srcId="{1A3CDC01-30AE-4832-9C48-98313F691348}" destId="{FBAD8928-21BE-4139-AF3B-EA397F1CDFF3}" srcOrd="2" destOrd="0" presId="urn:microsoft.com/office/officeart/2018/5/layout/IconCircleLabelList"/>
    <dgm:cxn modelId="{E9303969-1167-40B6-935E-23E3F7CCDAC3}" type="presParOf" srcId="{FBAD8928-21BE-4139-AF3B-EA397F1CDFF3}" destId="{53F72FCB-6AA3-4E0E-A823-3FE9F4CBEABA}" srcOrd="0" destOrd="0" presId="urn:microsoft.com/office/officeart/2018/5/layout/IconCircleLabelList"/>
    <dgm:cxn modelId="{1C8175D0-4710-4ECC-8A26-CC46253FDE52}" type="presParOf" srcId="{FBAD8928-21BE-4139-AF3B-EA397F1CDFF3}" destId="{4672900B-AC6E-422C-A126-378B1304BC3E}" srcOrd="1" destOrd="0" presId="urn:microsoft.com/office/officeart/2018/5/layout/IconCircleLabelList"/>
    <dgm:cxn modelId="{C1423CB1-37BD-47AF-B3DD-08E56F49F8A9}" type="presParOf" srcId="{FBAD8928-21BE-4139-AF3B-EA397F1CDFF3}" destId="{295F5F01-3FA2-49F0-9E80-6275955ED233}" srcOrd="2" destOrd="0" presId="urn:microsoft.com/office/officeart/2018/5/layout/IconCircleLabelList"/>
    <dgm:cxn modelId="{FC0158E8-F91E-49CF-8370-15AFDB025917}" type="presParOf" srcId="{FBAD8928-21BE-4139-AF3B-EA397F1CDFF3}" destId="{6F078B0F-FBF4-44B2-919A-DF339348E925}" srcOrd="3" destOrd="0" presId="urn:microsoft.com/office/officeart/2018/5/layout/IconCircleLabelList"/>
    <dgm:cxn modelId="{2C11A687-02B8-44E0-9369-848091211084}" type="presParOf" srcId="{1A3CDC01-30AE-4832-9C48-98313F691348}" destId="{03CB2B14-2424-4CDC-9177-F0573CAAEA33}" srcOrd="3" destOrd="0" presId="urn:microsoft.com/office/officeart/2018/5/layout/IconCircleLabelList"/>
    <dgm:cxn modelId="{370E3650-D779-4937-A619-264358D67D68}" type="presParOf" srcId="{1A3CDC01-30AE-4832-9C48-98313F691348}" destId="{CF5E04E5-BBF7-4EF3-996E-740FDF8EBEF8}" srcOrd="4" destOrd="0" presId="urn:microsoft.com/office/officeart/2018/5/layout/IconCircleLabelList"/>
    <dgm:cxn modelId="{8FA4E4ED-C0A8-4D68-90CA-2982B1EBDC3E}" type="presParOf" srcId="{CF5E04E5-BBF7-4EF3-996E-740FDF8EBEF8}" destId="{9E62A0D6-B14C-4DDA-93A7-C126A9F0493E}" srcOrd="0" destOrd="0" presId="urn:microsoft.com/office/officeart/2018/5/layout/IconCircleLabelList"/>
    <dgm:cxn modelId="{45E500EB-CA7A-4294-9C68-75FD71E7C0F0}" type="presParOf" srcId="{CF5E04E5-BBF7-4EF3-996E-740FDF8EBEF8}" destId="{8F2E6284-B8BC-43C6-95AA-3AFE5F609E61}" srcOrd="1" destOrd="0" presId="urn:microsoft.com/office/officeart/2018/5/layout/IconCircleLabelList"/>
    <dgm:cxn modelId="{BCCBD46D-4F34-44A6-AF40-50CB137D11A5}" type="presParOf" srcId="{CF5E04E5-BBF7-4EF3-996E-740FDF8EBEF8}" destId="{1A0235EE-26C1-4351-8F65-05915EF06563}" srcOrd="2" destOrd="0" presId="urn:microsoft.com/office/officeart/2018/5/layout/IconCircleLabelList"/>
    <dgm:cxn modelId="{9B3CAD25-4730-4079-976D-C8AF67FFCD25}" type="presParOf" srcId="{CF5E04E5-BBF7-4EF3-996E-740FDF8EBEF8}" destId="{0B44EB06-428C-47D6-9E7E-3AE86537DE6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solidFill>
          <a:schemeClr val="accent1">
            <a:lumMod val="60000"/>
            <a:lumOff val="40000"/>
          </a:schemeClr>
        </a:solidFill>
      </dgm:spPr>
      <dgm:t>
        <a:bodyPr/>
        <a:lstStyle/>
        <a:p>
          <a:r>
            <a:rPr lang="en-US" sz="1600" b="1" dirty="0">
              <a:solidFill>
                <a:srgbClr val="C00000"/>
              </a:solidFill>
            </a:rPr>
            <a:t>ONE: </a:t>
          </a:r>
          <a:br>
            <a:rPr lang="en-US" sz="1600" b="1" dirty="0">
              <a:solidFill>
                <a:srgbClr val="C00000"/>
              </a:solidFill>
            </a:rPr>
          </a:br>
          <a:r>
            <a:rPr lang="en-US" sz="1600" b="1" dirty="0">
              <a:solidFill>
                <a:srgbClr val="C00000"/>
              </a:solidFill>
            </a:rPr>
            <a:t>Understanding </a:t>
          </a:r>
          <a:r>
            <a:rPr lang="en-US" sz="1600" b="1" dirty="0" err="1">
              <a:solidFill>
                <a:srgbClr val="C00000"/>
              </a:solidFill>
            </a:rPr>
            <a:t>Painpoints</a:t>
          </a:r>
          <a:r>
            <a:rPr lang="en-US" sz="1600" b="1" dirty="0">
              <a:solidFill>
                <a:srgbClr val="C00000"/>
              </a:solidFill>
            </a:rPr>
            <a:t> / Problem</a:t>
          </a:r>
        </a:p>
      </dgm:t>
    </dgm:pt>
    <dgm:pt modelId="{4F31B688-999B-4752-86CF-5AFFBDD2FB2C}" type="parTrans" cxnId="{E7A50B49-7597-4D6A-A8AB-E00237D2C558}">
      <dgm:prSet/>
      <dgm:spPr/>
      <dgm:t>
        <a:bodyPr/>
        <a:lstStyle/>
        <a:p>
          <a:endParaRPr lang="en-US" sz="1600" b="1">
            <a:solidFill>
              <a:srgbClr val="C00000"/>
            </a:solidFill>
          </a:endParaRPr>
        </a:p>
      </dgm:t>
    </dgm:pt>
    <dgm:pt modelId="{91778D6F-210D-40E1-9F4A-4CEEC2F76790}" type="sibTrans" cxnId="{E7A50B49-7597-4D6A-A8AB-E00237D2C558}">
      <dgm:prSet/>
      <dgm:spPr/>
      <dgm:t>
        <a:bodyPr/>
        <a:lstStyle/>
        <a:p>
          <a:endParaRPr lang="en-US" sz="1600" b="1">
            <a:solidFill>
              <a:srgbClr val="C00000"/>
            </a:solidFill>
          </a:endParaRPr>
        </a:p>
      </dgm:t>
    </dgm:pt>
    <dgm:pt modelId="{016586D9-2DB5-4AA6-BA9F-9EDDC0510C29}">
      <dgm:prSet phldrT="[Text]" custT="1"/>
      <dgm:spPr>
        <a:solidFill>
          <a:schemeClr val="accent1">
            <a:lumMod val="60000"/>
            <a:lumOff val="40000"/>
          </a:schemeClr>
        </a:solidFill>
      </dgm:spPr>
      <dgm:t>
        <a:bodyPr/>
        <a:lstStyle/>
        <a:p>
          <a:r>
            <a:rPr lang="en-US" sz="1600" b="1" dirty="0">
              <a:solidFill>
                <a:srgbClr val="C00000"/>
              </a:solidFill>
            </a:rPr>
            <a:t>TWO: </a:t>
          </a:r>
          <a:br>
            <a:rPr lang="en-US" sz="1600" b="1" dirty="0">
              <a:solidFill>
                <a:srgbClr val="C00000"/>
              </a:solidFill>
            </a:rPr>
          </a:br>
          <a:r>
            <a:rPr lang="en-US" sz="1600" b="1" dirty="0">
              <a:solidFill>
                <a:srgbClr val="C00000"/>
              </a:solidFill>
            </a:rPr>
            <a:t>Domain Challenge</a:t>
          </a:r>
        </a:p>
      </dgm:t>
    </dgm:pt>
    <dgm:pt modelId="{D8622124-F306-4E87-AD72-8341309CD39F}" type="parTrans" cxnId="{03FFB34C-F2DE-4D1A-A377-DDE0CA287713}">
      <dgm:prSet/>
      <dgm:spPr/>
      <dgm:t>
        <a:bodyPr/>
        <a:lstStyle/>
        <a:p>
          <a:endParaRPr lang="en-US" sz="1600" b="1">
            <a:solidFill>
              <a:srgbClr val="C00000"/>
            </a:solidFill>
          </a:endParaRPr>
        </a:p>
      </dgm:t>
    </dgm:pt>
    <dgm:pt modelId="{59DA38EC-31CE-4170-A454-97D5E30BDBA8}" type="sibTrans" cxnId="{03FFB34C-F2DE-4D1A-A377-DDE0CA287713}">
      <dgm:prSet/>
      <dgm:spPr/>
      <dgm:t>
        <a:bodyPr/>
        <a:lstStyle/>
        <a:p>
          <a:endParaRPr lang="en-US" sz="1600" b="1">
            <a:solidFill>
              <a:srgbClr val="C00000"/>
            </a:solidFill>
          </a:endParaRPr>
        </a:p>
      </dgm:t>
    </dgm:pt>
    <dgm:pt modelId="{F1A4D444-33C8-420D-922B-B4D83B96C7C2}">
      <dgm:prSet phldrT="[Text]" custT="1"/>
      <dgm:spPr>
        <a:solidFill>
          <a:schemeClr val="accent1">
            <a:lumMod val="60000"/>
            <a:lumOff val="40000"/>
          </a:schemeClr>
        </a:solidFill>
      </dgm:spPr>
      <dgm:t>
        <a:bodyPr/>
        <a:lstStyle/>
        <a:p>
          <a:r>
            <a:rPr lang="en-US" sz="1600" b="1" dirty="0">
              <a:solidFill>
                <a:srgbClr val="C00000"/>
              </a:solidFill>
            </a:rPr>
            <a:t>THREE: </a:t>
          </a:r>
          <a:br>
            <a:rPr lang="en-US" sz="1600" b="1" dirty="0">
              <a:solidFill>
                <a:srgbClr val="C00000"/>
              </a:solidFill>
            </a:rPr>
          </a:br>
          <a:r>
            <a:rPr lang="en-US" sz="1600" b="1" dirty="0">
              <a:solidFill>
                <a:srgbClr val="C00000"/>
              </a:solidFill>
            </a:rPr>
            <a:t>User Journey / Goals / Objective</a:t>
          </a:r>
        </a:p>
      </dgm:t>
    </dgm:pt>
    <dgm:pt modelId="{AFA9A2E5-05CF-4291-BDAC-40FF2BA0C123}" type="parTrans" cxnId="{61F7C260-BB9F-4EAB-A166-C8B477418C19}">
      <dgm:prSet/>
      <dgm:spPr/>
      <dgm:t>
        <a:bodyPr/>
        <a:lstStyle/>
        <a:p>
          <a:endParaRPr lang="en-US" sz="1600" b="1">
            <a:solidFill>
              <a:srgbClr val="C00000"/>
            </a:solidFill>
          </a:endParaRPr>
        </a:p>
      </dgm:t>
    </dgm:pt>
    <dgm:pt modelId="{68A763C5-D2C0-42B7-9415-66617A5D147E}" type="sibTrans" cxnId="{61F7C260-BB9F-4EAB-A166-C8B477418C19}">
      <dgm:prSet/>
      <dgm:spPr/>
      <dgm:t>
        <a:bodyPr/>
        <a:lstStyle/>
        <a:p>
          <a:endParaRPr lang="en-US" sz="1600" b="1">
            <a:solidFill>
              <a:srgbClr val="C00000"/>
            </a:solidFill>
          </a:endParaRPr>
        </a:p>
      </dgm:t>
    </dgm:pt>
    <dgm:pt modelId="{51EB5745-8AAE-421D-874F-13491FF3F307}">
      <dgm:prSet phldrT="[Text]" custT="1"/>
      <dgm:spPr>
        <a:solidFill>
          <a:schemeClr val="accent1">
            <a:lumMod val="60000"/>
            <a:lumOff val="40000"/>
          </a:schemeClr>
        </a:solidFill>
      </dgm:spPr>
      <dgm:t>
        <a:bodyPr/>
        <a:lstStyle/>
        <a:p>
          <a:r>
            <a:rPr lang="en-US" sz="1600" b="1" dirty="0">
              <a:solidFill>
                <a:srgbClr val="C00000"/>
              </a:solidFill>
            </a:rPr>
            <a:t>FOUR: </a:t>
          </a:r>
          <a:br>
            <a:rPr lang="en-US" sz="1600" b="1" dirty="0">
              <a:solidFill>
                <a:srgbClr val="C00000"/>
              </a:solidFill>
            </a:rPr>
          </a:br>
          <a:r>
            <a:rPr lang="en-US" sz="1600" b="1" dirty="0">
              <a:solidFill>
                <a:srgbClr val="C00000"/>
              </a:solidFill>
            </a:rPr>
            <a:t>Analysis </a:t>
          </a:r>
          <a:r>
            <a:rPr lang="en-US" sz="1600" b="1" dirty="0" err="1">
              <a:solidFill>
                <a:srgbClr val="C00000"/>
              </a:solidFill>
            </a:rPr>
            <a:t>Pralysis</a:t>
          </a:r>
          <a:endParaRPr lang="en-US" sz="1600" b="1" dirty="0">
            <a:solidFill>
              <a:srgbClr val="C00000"/>
            </a:solidFill>
          </a:endParaRPr>
        </a:p>
      </dgm:t>
    </dgm:pt>
    <dgm:pt modelId="{4809E3DC-C136-4EC2-849F-2394A70DF32F}" type="parTrans" cxnId="{ECCDC5FC-C4CD-4D27-8963-B2FB5DA8B711}">
      <dgm:prSet/>
      <dgm:spPr/>
      <dgm:t>
        <a:bodyPr/>
        <a:lstStyle/>
        <a:p>
          <a:endParaRPr lang="en-US" sz="1600" b="1">
            <a:solidFill>
              <a:srgbClr val="C00000"/>
            </a:solidFill>
          </a:endParaRPr>
        </a:p>
      </dgm:t>
    </dgm:pt>
    <dgm:pt modelId="{CEAC77A3-F019-4EB6-A67A-D01EA028A855}" type="sibTrans" cxnId="{ECCDC5FC-C4CD-4D27-8963-B2FB5DA8B711}">
      <dgm:prSet/>
      <dgm:spPr/>
      <dgm:t>
        <a:bodyPr/>
        <a:lstStyle/>
        <a:p>
          <a:endParaRPr lang="en-US" sz="1600" b="1">
            <a:solidFill>
              <a:srgbClr val="C00000"/>
            </a:solidFill>
          </a:endParaRPr>
        </a:p>
      </dgm:t>
    </dgm:pt>
    <dgm:pt modelId="{10DC8D50-E48F-4C14-846C-4F6CA479EED8}">
      <dgm:prSet phldrT="[Text]" custT="1"/>
      <dgm:spPr>
        <a:solidFill>
          <a:schemeClr val="accent1">
            <a:lumMod val="60000"/>
            <a:lumOff val="40000"/>
          </a:schemeClr>
        </a:solidFill>
      </dgm:spPr>
      <dgm:t>
        <a:bodyPr/>
        <a:lstStyle/>
        <a:p>
          <a:r>
            <a:rPr lang="en-US" sz="1600" b="1" dirty="0">
              <a:solidFill>
                <a:srgbClr val="C00000"/>
              </a:solidFill>
            </a:rPr>
            <a:t>FIVE: </a:t>
          </a:r>
          <a:br>
            <a:rPr lang="en-US" sz="1600" b="1" dirty="0">
              <a:solidFill>
                <a:srgbClr val="C00000"/>
              </a:solidFill>
            </a:rPr>
          </a:br>
          <a:r>
            <a:rPr lang="en-US" sz="1600" b="1" dirty="0">
              <a:solidFill>
                <a:srgbClr val="C00000"/>
              </a:solidFill>
            </a:rPr>
            <a:t>Repeatable cleansing, analysis and modelling</a:t>
          </a:r>
        </a:p>
      </dgm:t>
    </dgm:pt>
    <dgm:pt modelId="{95E9A227-DA0C-4889-BB4B-908CC0896D78}" type="parTrans" cxnId="{396AE40A-4D53-4D1B-9BE5-990817474275}">
      <dgm:prSet/>
      <dgm:spPr/>
      <dgm:t>
        <a:bodyPr/>
        <a:lstStyle/>
        <a:p>
          <a:endParaRPr lang="en-US" sz="1600" b="1">
            <a:solidFill>
              <a:srgbClr val="C00000"/>
            </a:solidFill>
          </a:endParaRPr>
        </a:p>
      </dgm:t>
    </dgm:pt>
    <dgm:pt modelId="{D2C6A091-2138-40DF-902A-DADF7C0A858A}" type="sibTrans" cxnId="{396AE40A-4D53-4D1B-9BE5-990817474275}">
      <dgm:prSet/>
      <dgm:spPr/>
      <dgm:t>
        <a:bodyPr/>
        <a:lstStyle/>
        <a:p>
          <a:endParaRPr lang="en-US" sz="1600" b="1">
            <a:solidFill>
              <a:srgbClr val="C00000"/>
            </a:solidFill>
          </a:endParaRPr>
        </a:p>
      </dgm:t>
    </dgm:pt>
    <dgm:pt modelId="{9AF246AA-09BA-483A-95B2-66DE99600D52}">
      <dgm:prSet phldrT="[Text]" custT="1"/>
      <dgm:spPr>
        <a:solidFill>
          <a:schemeClr val="accent1">
            <a:lumMod val="60000"/>
            <a:lumOff val="40000"/>
          </a:schemeClr>
        </a:solidFill>
      </dgm:spPr>
      <dgm:t>
        <a:bodyPr/>
        <a:lstStyle/>
        <a:p>
          <a:r>
            <a:rPr lang="en-US" sz="1600" b="1" dirty="0">
              <a:solidFill>
                <a:srgbClr val="C00000"/>
              </a:solidFill>
            </a:rPr>
            <a:t>SIX: </a:t>
          </a:r>
          <a:br>
            <a:rPr lang="en-US" sz="1600" b="1" dirty="0">
              <a:solidFill>
                <a:srgbClr val="C00000"/>
              </a:solidFill>
            </a:rPr>
          </a:br>
          <a:r>
            <a:rPr lang="en-US" sz="1600" b="1" dirty="0">
              <a:solidFill>
                <a:srgbClr val="C00000"/>
              </a:solidFill>
            </a:rPr>
            <a:t>Powerful Dashboard &amp; Insight</a:t>
          </a:r>
        </a:p>
      </dgm:t>
    </dgm:pt>
    <dgm:pt modelId="{C9CB9CCD-885C-4C1A-9190-7743B83ADCF6}" type="parTrans" cxnId="{96720A22-49E5-42B3-A8B4-CD9BDEE08C00}">
      <dgm:prSet/>
      <dgm:spPr/>
      <dgm:t>
        <a:bodyPr/>
        <a:lstStyle/>
        <a:p>
          <a:endParaRPr lang="en-US" sz="1600" b="1">
            <a:solidFill>
              <a:srgbClr val="C00000"/>
            </a:solidFill>
          </a:endParaRPr>
        </a:p>
      </dgm:t>
    </dgm:pt>
    <dgm:pt modelId="{EE3646C7-4509-45CA-8EEC-BA8F436CA923}" type="sibTrans" cxnId="{96720A22-49E5-42B3-A8B4-CD9BDEE08C00}">
      <dgm:prSet/>
      <dgm:spPr/>
      <dgm:t>
        <a:bodyPr/>
        <a:lstStyle/>
        <a:p>
          <a:endParaRPr lang="en-US" sz="1600" b="1">
            <a:solidFill>
              <a:srgbClr val="C00000"/>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A7832-E287-4BB2-BF3D-E2138C1BD31B}">
      <dsp:nvSpPr>
        <dsp:cNvPr id="0" name=""/>
        <dsp:cNvSpPr/>
      </dsp:nvSpPr>
      <dsp:spPr>
        <a:xfrm>
          <a:off x="576689" y="285543"/>
          <a:ext cx="1166625" cy="1166625"/>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BD2C4319-3927-4470-B6C7-EC9EA51730CC}">
      <dsp:nvSpPr>
        <dsp:cNvPr id="0" name=""/>
        <dsp:cNvSpPr/>
      </dsp:nvSpPr>
      <dsp:spPr>
        <a:xfrm>
          <a:off x="851933" y="510543"/>
          <a:ext cx="616137" cy="716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318ED-A8DC-4625-B2A0-61B9F23F5371}">
      <dsp:nvSpPr>
        <dsp:cNvPr id="0" name=""/>
        <dsp:cNvSpPr/>
      </dsp:nvSpPr>
      <dsp:spPr>
        <a:xfrm>
          <a:off x="149542" y="1614278"/>
          <a:ext cx="2114479" cy="114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US" sz="1800" b="1" kern="1200" cap="none" dirty="0">
              <a:solidFill>
                <a:srgbClr val="0070C0"/>
              </a:solidFill>
            </a:rPr>
            <a:t>Problem / </a:t>
          </a:r>
          <a:r>
            <a:rPr lang="en-US" sz="1800" b="1" kern="1200" cap="none" dirty="0" err="1">
              <a:solidFill>
                <a:srgbClr val="0070C0"/>
              </a:solidFill>
            </a:rPr>
            <a:t>Painpoint</a:t>
          </a:r>
          <a:r>
            <a:rPr lang="en-US" sz="1800" b="1" kern="1200" cap="none" dirty="0">
              <a:solidFill>
                <a:srgbClr val="0070C0"/>
              </a:solidFill>
            </a:rPr>
            <a:t>:</a:t>
          </a:r>
          <a:r>
            <a:rPr lang="en-US" sz="1800" kern="1200" cap="none" dirty="0">
              <a:solidFill>
                <a:srgbClr val="0070C0"/>
              </a:solidFill>
            </a:rPr>
            <a:t> </a:t>
          </a:r>
        </a:p>
        <a:p>
          <a:pPr marL="0" lvl="0" indent="0" algn="l" defTabSz="800100">
            <a:lnSpc>
              <a:spcPct val="100000"/>
            </a:lnSpc>
            <a:spcBef>
              <a:spcPct val="0"/>
            </a:spcBef>
            <a:spcAft>
              <a:spcPct val="35000"/>
            </a:spcAft>
            <a:buNone/>
            <a:defRPr cap="all"/>
          </a:pPr>
          <a:r>
            <a:rPr lang="en-US" sz="1800" kern="1200" cap="none" dirty="0"/>
            <a:t>MBS (Mortgage Backed Securities) trading requires a very good understanding of user base which they seem to be missing !</a:t>
          </a:r>
        </a:p>
      </dsp:txBody>
      <dsp:txXfrm>
        <a:off x="149542" y="1614278"/>
        <a:ext cx="2114479" cy="1144440"/>
      </dsp:txXfrm>
    </dsp:sp>
    <dsp:sp modelId="{53F72FCB-6AA3-4E0E-A823-3FE9F4CBEABA}">
      <dsp:nvSpPr>
        <dsp:cNvPr id="0" name=""/>
        <dsp:cNvSpPr/>
      </dsp:nvSpPr>
      <dsp:spPr>
        <a:xfrm>
          <a:off x="2910857" y="293054"/>
          <a:ext cx="1166625" cy="1166625"/>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4672900B-AC6E-422C-A126-378B1304BC3E}">
      <dsp:nvSpPr>
        <dsp:cNvPr id="0" name=""/>
        <dsp:cNvSpPr/>
      </dsp:nvSpPr>
      <dsp:spPr>
        <a:xfrm>
          <a:off x="2913078" y="505004"/>
          <a:ext cx="1127501" cy="7340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78B0F-FBF4-44B2-919A-DF339348E925}">
      <dsp:nvSpPr>
        <dsp:cNvPr id="0" name=""/>
        <dsp:cNvSpPr/>
      </dsp:nvSpPr>
      <dsp:spPr>
        <a:xfrm>
          <a:off x="2601501" y="1603725"/>
          <a:ext cx="2413173" cy="11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ZA" sz="1800" b="1" kern="1200" cap="none" dirty="0">
              <a:solidFill>
                <a:srgbClr val="0070C0"/>
              </a:solidFill>
            </a:rPr>
            <a:t>Approach &amp; Learning</a:t>
          </a:r>
          <a:r>
            <a:rPr lang="en-ZA" sz="1800" kern="1200" cap="none" dirty="0">
              <a:solidFill>
                <a:srgbClr val="0070C0"/>
              </a:solidFill>
            </a:rPr>
            <a:t>: </a:t>
          </a:r>
        </a:p>
        <a:p>
          <a:pPr marL="0" lvl="0" indent="0" algn="l" defTabSz="800100">
            <a:lnSpc>
              <a:spcPct val="100000"/>
            </a:lnSpc>
            <a:spcBef>
              <a:spcPct val="0"/>
            </a:spcBef>
            <a:spcAft>
              <a:spcPct val="35000"/>
            </a:spcAft>
            <a:buNone/>
            <a:defRPr cap="all"/>
          </a:pPr>
          <a:r>
            <a:rPr lang="en-ZA" sz="1800" kern="1200" cap="none" dirty="0"/>
            <a:t>1. Understanding the problem space and domain is key</a:t>
          </a:r>
        </a:p>
        <a:p>
          <a:pPr marL="0" lvl="0" indent="0" algn="l" defTabSz="800100">
            <a:lnSpc>
              <a:spcPct val="100000"/>
            </a:lnSpc>
            <a:spcBef>
              <a:spcPct val="0"/>
            </a:spcBef>
            <a:spcAft>
              <a:spcPct val="35000"/>
            </a:spcAft>
            <a:buNone/>
            <a:defRPr cap="all"/>
          </a:pPr>
          <a:r>
            <a:rPr lang="en-ZA" sz="1800" kern="1200" cap="none" dirty="0"/>
            <a:t>2. Explore solution space to see how much we can get from this data</a:t>
          </a:r>
        </a:p>
        <a:p>
          <a:pPr marL="0" lvl="0" indent="0" algn="l" defTabSz="800100">
            <a:lnSpc>
              <a:spcPct val="100000"/>
            </a:lnSpc>
            <a:spcBef>
              <a:spcPct val="0"/>
            </a:spcBef>
            <a:spcAft>
              <a:spcPct val="35000"/>
            </a:spcAft>
            <a:buNone/>
            <a:defRPr cap="all"/>
          </a:pPr>
          <a:r>
            <a:rPr lang="en-ZA" sz="1800" kern="1200" cap="none" dirty="0"/>
            <a:t>3. Explore Models, Accuracy, Error, Validate</a:t>
          </a:r>
          <a:endParaRPr lang="en-US" sz="1800" kern="1200" cap="none" dirty="0"/>
        </a:p>
      </dsp:txBody>
      <dsp:txXfrm>
        <a:off x="2601501" y="1603725"/>
        <a:ext cx="2413173" cy="1166380"/>
      </dsp:txXfrm>
    </dsp:sp>
    <dsp:sp modelId="{9E62A0D6-B14C-4DDA-93A7-C126A9F0493E}">
      <dsp:nvSpPr>
        <dsp:cNvPr id="0" name=""/>
        <dsp:cNvSpPr/>
      </dsp:nvSpPr>
      <dsp:spPr>
        <a:xfrm>
          <a:off x="5958550" y="280058"/>
          <a:ext cx="1166625" cy="1166625"/>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8F2E6284-B8BC-43C6-95AA-3AFE5F609E61}">
      <dsp:nvSpPr>
        <dsp:cNvPr id="0" name=""/>
        <dsp:cNvSpPr/>
      </dsp:nvSpPr>
      <dsp:spPr>
        <a:xfrm>
          <a:off x="6033305" y="392332"/>
          <a:ext cx="1017115" cy="94207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4EB06-428C-47D6-9E7E-3AE86537DE68}">
      <dsp:nvSpPr>
        <dsp:cNvPr id="0" name=""/>
        <dsp:cNvSpPr/>
      </dsp:nvSpPr>
      <dsp:spPr>
        <a:xfrm>
          <a:off x="5267794" y="1628733"/>
          <a:ext cx="2484146" cy="11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US" sz="1800" b="1" kern="1200" cap="none" dirty="0">
              <a:solidFill>
                <a:srgbClr val="0070C0"/>
              </a:solidFill>
            </a:rPr>
            <a:t>Solution : </a:t>
          </a:r>
        </a:p>
        <a:p>
          <a:pPr marL="0" lvl="0" indent="0" algn="l" defTabSz="800100">
            <a:lnSpc>
              <a:spcPct val="100000"/>
            </a:lnSpc>
            <a:spcBef>
              <a:spcPct val="0"/>
            </a:spcBef>
            <a:spcAft>
              <a:spcPct val="35000"/>
            </a:spcAft>
            <a:buNone/>
            <a:defRPr cap="all"/>
          </a:pPr>
          <a:r>
            <a:rPr lang="en-US" sz="1800" kern="1200" cap="none" dirty="0"/>
            <a:t>1. How would this look like and what is our USP (Unique Selling Point)</a:t>
          </a:r>
        </a:p>
        <a:p>
          <a:pPr marL="0" lvl="0" indent="0" algn="l" defTabSz="800100">
            <a:lnSpc>
              <a:spcPct val="100000"/>
            </a:lnSpc>
            <a:spcBef>
              <a:spcPct val="0"/>
            </a:spcBef>
            <a:spcAft>
              <a:spcPct val="35000"/>
            </a:spcAft>
            <a:buNone/>
            <a:defRPr cap="all"/>
          </a:pPr>
          <a:r>
            <a:rPr lang="en-US" sz="1800" kern="1200" cap="none" dirty="0"/>
            <a:t>2. Solution space and limitless possibilities for expansion</a:t>
          </a:r>
        </a:p>
        <a:p>
          <a:pPr marL="0" lvl="0" indent="0" algn="l" defTabSz="800100">
            <a:lnSpc>
              <a:spcPct val="100000"/>
            </a:lnSpc>
            <a:spcBef>
              <a:spcPct val="0"/>
            </a:spcBef>
            <a:spcAft>
              <a:spcPct val="35000"/>
            </a:spcAft>
            <a:buNone/>
            <a:defRPr cap="all"/>
          </a:pPr>
          <a:r>
            <a:rPr lang="en-US" sz="1800" kern="1200" cap="none" dirty="0"/>
            <a:t>3. Learnings</a:t>
          </a:r>
        </a:p>
      </dsp:txBody>
      <dsp:txXfrm>
        <a:off x="5267794" y="1628733"/>
        <a:ext cx="2484146" cy="11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447" y="2333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ONE: </a:t>
          </a:r>
          <a:br>
            <a:rPr lang="en-US" sz="1600" b="1" kern="1200" dirty="0">
              <a:solidFill>
                <a:srgbClr val="C00000"/>
              </a:solidFill>
            </a:rPr>
          </a:br>
          <a:r>
            <a:rPr lang="en-US" sz="1600" b="1" kern="1200" dirty="0">
              <a:solidFill>
                <a:srgbClr val="C00000"/>
              </a:solidFill>
            </a:rPr>
            <a:t>Understanding </a:t>
          </a:r>
          <a:r>
            <a:rPr lang="en-US" sz="1600" b="1" kern="1200" dirty="0" err="1">
              <a:solidFill>
                <a:srgbClr val="C00000"/>
              </a:solidFill>
            </a:rPr>
            <a:t>Painpoints</a:t>
          </a:r>
          <a:r>
            <a:rPr lang="en-US" sz="1600" b="1" kern="1200" dirty="0">
              <a:solidFill>
                <a:srgbClr val="C00000"/>
              </a:solidFill>
            </a:rPr>
            <a:t> / Problem</a:t>
          </a:r>
        </a:p>
      </dsp:txBody>
      <dsp:txXfrm>
        <a:off x="447" y="23330"/>
        <a:ext cx="1743556" cy="1046133"/>
      </dsp:txXfrm>
    </dsp:sp>
    <dsp:sp modelId="{7A5B3E65-9777-4EF6-A5E1-C35B895D487A}">
      <dsp:nvSpPr>
        <dsp:cNvPr id="0" name=""/>
        <dsp:cNvSpPr/>
      </dsp:nvSpPr>
      <dsp:spPr>
        <a:xfrm>
          <a:off x="1918359" y="2333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TWO: </a:t>
          </a:r>
          <a:br>
            <a:rPr lang="en-US" sz="1600" b="1" kern="1200" dirty="0">
              <a:solidFill>
                <a:srgbClr val="C00000"/>
              </a:solidFill>
            </a:rPr>
          </a:br>
          <a:r>
            <a:rPr lang="en-US" sz="1600" b="1" kern="1200" dirty="0">
              <a:solidFill>
                <a:srgbClr val="C00000"/>
              </a:solidFill>
            </a:rPr>
            <a:t>Domain Challenge</a:t>
          </a:r>
        </a:p>
      </dsp:txBody>
      <dsp:txXfrm>
        <a:off x="1918359" y="23330"/>
        <a:ext cx="1743556" cy="1046133"/>
      </dsp:txXfrm>
    </dsp:sp>
    <dsp:sp modelId="{98736366-53F9-49EF-9094-E77CAF66F377}">
      <dsp:nvSpPr>
        <dsp:cNvPr id="0" name=""/>
        <dsp:cNvSpPr/>
      </dsp:nvSpPr>
      <dsp:spPr>
        <a:xfrm>
          <a:off x="447" y="124382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THREE: </a:t>
          </a:r>
          <a:br>
            <a:rPr lang="en-US" sz="1600" b="1" kern="1200" dirty="0">
              <a:solidFill>
                <a:srgbClr val="C00000"/>
              </a:solidFill>
            </a:rPr>
          </a:br>
          <a:r>
            <a:rPr lang="en-US" sz="1600" b="1" kern="1200" dirty="0">
              <a:solidFill>
                <a:srgbClr val="C00000"/>
              </a:solidFill>
            </a:rPr>
            <a:t>User Journey / Goals / Objective</a:t>
          </a:r>
        </a:p>
      </dsp:txBody>
      <dsp:txXfrm>
        <a:off x="447" y="1243820"/>
        <a:ext cx="1743556" cy="1046133"/>
      </dsp:txXfrm>
    </dsp:sp>
    <dsp:sp modelId="{E111D404-B88B-44E6-839A-F40E9BF97271}">
      <dsp:nvSpPr>
        <dsp:cNvPr id="0" name=""/>
        <dsp:cNvSpPr/>
      </dsp:nvSpPr>
      <dsp:spPr>
        <a:xfrm>
          <a:off x="1918359" y="124382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FOUR: </a:t>
          </a:r>
          <a:br>
            <a:rPr lang="en-US" sz="1600" b="1" kern="1200" dirty="0">
              <a:solidFill>
                <a:srgbClr val="C00000"/>
              </a:solidFill>
            </a:rPr>
          </a:br>
          <a:r>
            <a:rPr lang="en-US" sz="1600" b="1" kern="1200" dirty="0">
              <a:solidFill>
                <a:srgbClr val="C00000"/>
              </a:solidFill>
            </a:rPr>
            <a:t>Analysis </a:t>
          </a:r>
          <a:r>
            <a:rPr lang="en-US" sz="1600" b="1" kern="1200" dirty="0" err="1">
              <a:solidFill>
                <a:srgbClr val="C00000"/>
              </a:solidFill>
            </a:rPr>
            <a:t>Pralysis</a:t>
          </a:r>
          <a:endParaRPr lang="en-US" sz="1600" b="1" kern="1200" dirty="0">
            <a:solidFill>
              <a:srgbClr val="C00000"/>
            </a:solidFill>
          </a:endParaRPr>
        </a:p>
      </dsp:txBody>
      <dsp:txXfrm>
        <a:off x="1918359" y="1243820"/>
        <a:ext cx="1743556" cy="1046133"/>
      </dsp:txXfrm>
    </dsp:sp>
    <dsp:sp modelId="{8298FD8A-4BE2-4FB3-B18E-E031C2BD42AC}">
      <dsp:nvSpPr>
        <dsp:cNvPr id="0" name=""/>
        <dsp:cNvSpPr/>
      </dsp:nvSpPr>
      <dsp:spPr>
        <a:xfrm>
          <a:off x="447" y="246431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FIVE: </a:t>
          </a:r>
          <a:br>
            <a:rPr lang="en-US" sz="1600" b="1" kern="1200" dirty="0">
              <a:solidFill>
                <a:srgbClr val="C00000"/>
              </a:solidFill>
            </a:rPr>
          </a:br>
          <a:r>
            <a:rPr lang="en-US" sz="1600" b="1" kern="1200" dirty="0">
              <a:solidFill>
                <a:srgbClr val="C00000"/>
              </a:solidFill>
            </a:rPr>
            <a:t>Repeatable cleansing, analysis and modelling</a:t>
          </a:r>
        </a:p>
      </dsp:txBody>
      <dsp:txXfrm>
        <a:off x="447" y="2464310"/>
        <a:ext cx="1743556" cy="1046133"/>
      </dsp:txXfrm>
    </dsp:sp>
    <dsp:sp modelId="{F7AE4263-220C-4194-B4E9-8B096817D988}">
      <dsp:nvSpPr>
        <dsp:cNvPr id="0" name=""/>
        <dsp:cNvSpPr/>
      </dsp:nvSpPr>
      <dsp:spPr>
        <a:xfrm>
          <a:off x="1918359" y="2464310"/>
          <a:ext cx="1743556" cy="104613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C00000"/>
              </a:solidFill>
            </a:rPr>
            <a:t>SIX: </a:t>
          </a:r>
          <a:br>
            <a:rPr lang="en-US" sz="1600" b="1" kern="1200" dirty="0">
              <a:solidFill>
                <a:srgbClr val="C00000"/>
              </a:solidFill>
            </a:rPr>
          </a:br>
          <a:r>
            <a:rPr lang="en-US" sz="1600" b="1" kern="1200" dirty="0">
              <a:solidFill>
                <a:srgbClr val="C00000"/>
              </a:solidFill>
            </a:rPr>
            <a:t>Powerful Dashboard &amp; Insight</a:t>
          </a:r>
        </a:p>
      </dsp:txBody>
      <dsp:txXfrm>
        <a:off x="1918359" y="2464310"/>
        <a:ext cx="1743556" cy="104613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0DF988-5CAB-432B-8D0B-D8C3E059D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BE356AA-AEFC-428A-8BD0-AA2D3C591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7DEA4-367D-4080-83F2-8D3D2CA6B32A}" type="datetimeFigureOut">
              <a:rPr lang="en-US" smtClean="0"/>
              <a:t>1/29/2021</a:t>
            </a:fld>
            <a:endParaRPr lang="en-US" dirty="0"/>
          </a:p>
        </p:txBody>
      </p:sp>
      <p:sp>
        <p:nvSpPr>
          <p:cNvPr id="4" name="Footer Placeholder 3">
            <a:extLst>
              <a:ext uri="{FF2B5EF4-FFF2-40B4-BE49-F238E27FC236}">
                <a16:creationId xmlns:a16="http://schemas.microsoft.com/office/drawing/2014/main" id="{E4865BBC-F712-4550-A53A-E3704893E6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944CF1-DDB6-4D6E-8031-215AE90439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908541-035C-4B65-9610-76D15F8AC213}" type="slidenum">
              <a:rPr lang="en-US" smtClean="0"/>
              <a:t>‹#›</a:t>
            </a:fld>
            <a:endParaRPr lang="en-US" dirty="0"/>
          </a:p>
        </p:txBody>
      </p:sp>
    </p:spTree>
    <p:extLst>
      <p:ext uri="{BB962C8B-B14F-4D97-AF65-F5344CB8AC3E}">
        <p14:creationId xmlns:p14="http://schemas.microsoft.com/office/powerpoint/2010/main" val="419551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0E602-17AB-462D-97EB-415C7E6D4A8D}" type="datetimeFigureOut">
              <a:rPr lang="en-US" smtClean="0"/>
              <a:t>1/29/2021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F3A1-9863-43A3-B39B-8E6FEFD6E20B}" type="slidenum">
              <a:rPr lang="en-US" smtClean="0"/>
              <a:t>‹#›</a:t>
            </a:fld>
            <a:endParaRPr lang="en-US" dirty="0"/>
          </a:p>
        </p:txBody>
      </p:sp>
    </p:spTree>
    <p:extLst>
      <p:ext uri="{BB962C8B-B14F-4D97-AF65-F5344CB8AC3E}">
        <p14:creationId xmlns:p14="http://schemas.microsoft.com/office/powerpoint/2010/main" val="5845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a:t>
            </a:fld>
            <a:endParaRPr lang="en-US" dirty="0"/>
          </a:p>
        </p:txBody>
      </p:sp>
    </p:spTree>
    <p:extLst>
      <p:ext uri="{BB962C8B-B14F-4D97-AF65-F5344CB8AC3E}">
        <p14:creationId xmlns:p14="http://schemas.microsoft.com/office/powerpoint/2010/main" val="197894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2</a:t>
            </a:fld>
            <a:endParaRPr lang="en-US" dirty="0"/>
          </a:p>
        </p:txBody>
      </p:sp>
    </p:spTree>
    <p:extLst>
      <p:ext uri="{BB962C8B-B14F-4D97-AF65-F5344CB8AC3E}">
        <p14:creationId xmlns:p14="http://schemas.microsoft.com/office/powerpoint/2010/main" val="310094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3</a:t>
            </a:fld>
            <a:endParaRPr lang="en-US" dirty="0"/>
          </a:p>
        </p:txBody>
      </p:sp>
    </p:spTree>
    <p:extLst>
      <p:ext uri="{BB962C8B-B14F-4D97-AF65-F5344CB8AC3E}">
        <p14:creationId xmlns:p14="http://schemas.microsoft.com/office/powerpoint/2010/main" val="57871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4</a:t>
            </a:fld>
            <a:endParaRPr lang="en-US" dirty="0"/>
          </a:p>
        </p:txBody>
      </p:sp>
    </p:spTree>
    <p:extLst>
      <p:ext uri="{BB962C8B-B14F-4D97-AF65-F5344CB8AC3E}">
        <p14:creationId xmlns:p14="http://schemas.microsoft.com/office/powerpoint/2010/main" val="70233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8</a:t>
            </a:fld>
            <a:endParaRPr lang="en-US" dirty="0"/>
          </a:p>
        </p:txBody>
      </p:sp>
    </p:spTree>
    <p:extLst>
      <p:ext uri="{BB962C8B-B14F-4D97-AF65-F5344CB8AC3E}">
        <p14:creationId xmlns:p14="http://schemas.microsoft.com/office/powerpoint/2010/main" val="109456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10</a:t>
            </a:fld>
            <a:endParaRPr lang="en-US" dirty="0"/>
          </a:p>
        </p:txBody>
      </p:sp>
    </p:spTree>
    <p:extLst>
      <p:ext uri="{BB962C8B-B14F-4D97-AF65-F5344CB8AC3E}">
        <p14:creationId xmlns:p14="http://schemas.microsoft.com/office/powerpoint/2010/main" val="161186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22</a:t>
            </a:fld>
            <a:endParaRPr lang="en-US" dirty="0"/>
          </a:p>
        </p:txBody>
      </p:sp>
    </p:spTree>
    <p:extLst>
      <p:ext uri="{BB962C8B-B14F-4D97-AF65-F5344CB8AC3E}">
        <p14:creationId xmlns:p14="http://schemas.microsoft.com/office/powerpoint/2010/main" val="384840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23</a:t>
            </a:fld>
            <a:endParaRPr lang="en-US" dirty="0"/>
          </a:p>
        </p:txBody>
      </p:sp>
    </p:spTree>
    <p:extLst>
      <p:ext uri="{BB962C8B-B14F-4D97-AF65-F5344CB8AC3E}">
        <p14:creationId xmlns:p14="http://schemas.microsoft.com/office/powerpoint/2010/main" val="151946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270000" y="360000"/>
            <a:ext cx="86049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3677EC-F535-460C-B8F2-2DE379673467}"/>
              </a:ext>
            </a:extLst>
          </p:cNvPr>
          <p:cNvSpPr/>
          <p:nvPr/>
        </p:nvSpPr>
        <p:spPr>
          <a:xfrm>
            <a:off x="5653726" y="359999"/>
            <a:ext cx="3221174"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33C0D9D9-BD9E-4496-B006-48F8564772EA}"/>
              </a:ext>
            </a:extLst>
          </p:cNvPr>
          <p:cNvSpPr/>
          <p:nvPr/>
        </p:nvSpPr>
        <p:spPr>
          <a:xfrm>
            <a:off x="5385309" y="711624"/>
            <a:ext cx="3221174"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5653726" y="724153"/>
            <a:ext cx="268417"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5653726" y="5739960"/>
            <a:ext cx="268417"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5903843" y="2042319"/>
            <a:ext cx="2376000" cy="2387600"/>
          </a:xfrm>
        </p:spPr>
        <p:txBody>
          <a:bodyPr lIns="0" tIns="0" rIns="0" bIns="0" anchor="b">
            <a:normAutofit/>
          </a:bodyPr>
          <a:lstStyle>
            <a:lvl1pPr algn="ctr">
              <a:lnSpc>
                <a:spcPct val="80000"/>
              </a:lnSpc>
              <a:defRPr sz="36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5903843" y="5166705"/>
            <a:ext cx="2376000" cy="766957"/>
          </a:xfrm>
        </p:spPr>
        <p:txBody>
          <a:bodyPr lIns="0" tIns="0" rIns="0" bIns="0">
            <a:normAutofit/>
          </a:bodyPr>
          <a:lstStyle>
            <a:lvl1pPr marL="0" indent="0" algn="ctr">
              <a:buNone/>
              <a:defRPr sz="1500" i="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18" name="Rectangle 17">
            <a:extLst>
              <a:ext uri="{FF2B5EF4-FFF2-40B4-BE49-F238E27FC236}">
                <a16:creationId xmlns:a16="http://schemas.microsoft.com/office/drawing/2014/main" id="{B33ED610-C66B-4824-A437-94E15AA5FF81}"/>
              </a:ext>
            </a:extLst>
          </p:cNvPr>
          <p:cNvSpPr/>
          <p:nvPr userDrawn="1"/>
        </p:nvSpPr>
        <p:spPr>
          <a:xfrm>
            <a:off x="5113257" y="4469672"/>
            <a:ext cx="540468"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3086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270000" y="360000"/>
            <a:ext cx="86049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3049386" y="0"/>
            <a:ext cx="3045230" cy="183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3187805" y="5778000"/>
            <a:ext cx="2768391"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3078645" y="360000"/>
            <a:ext cx="3011557"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540000" y="720000"/>
            <a:ext cx="80649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dirty="0"/>
          </a:p>
        </p:txBody>
      </p:sp>
    </p:spTree>
    <p:extLst>
      <p:ext uri="{BB962C8B-B14F-4D97-AF65-F5344CB8AC3E}">
        <p14:creationId xmlns:p14="http://schemas.microsoft.com/office/powerpoint/2010/main" val="226004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Top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3049386" y="0"/>
            <a:ext cx="3045230" cy="1836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3187805" y="5778000"/>
            <a:ext cx="2768391" cy="1080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3078645" y="360000"/>
            <a:ext cx="3011557"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540000" y="720000"/>
            <a:ext cx="80649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dirty="0"/>
          </a:p>
        </p:txBody>
      </p:sp>
    </p:spTree>
    <p:extLst>
      <p:ext uri="{BB962C8B-B14F-4D97-AF65-F5344CB8AC3E}">
        <p14:creationId xmlns:p14="http://schemas.microsoft.com/office/powerpoint/2010/main" val="218490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Light">
    <p:bg>
      <p:bgPr>
        <a:solidFill>
          <a:schemeClr val="accent6">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54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52889" y="2453081"/>
            <a:ext cx="3011557"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8334000" y="2385000"/>
            <a:ext cx="81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1863001" y="-612899"/>
            <a:ext cx="5418000" cy="80838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530100" y="5778001"/>
            <a:ext cx="27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67685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Right Light">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27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5331443" y="2453081"/>
            <a:ext cx="3011557"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8603999" y="2385000"/>
            <a:ext cx="540001"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5400000" flipH="1">
            <a:off x="1863001" y="-612899"/>
            <a:ext cx="5418000" cy="80838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2" name="Rectangle 11">
            <a:extLst>
              <a:ext uri="{FF2B5EF4-FFF2-40B4-BE49-F238E27FC236}">
                <a16:creationId xmlns:a16="http://schemas.microsoft.com/office/drawing/2014/main" id="{41CF587A-B161-455A-8783-631E82DF3D52}"/>
              </a:ext>
            </a:extLst>
          </p:cNvPr>
          <p:cNvSpPr/>
          <p:nvPr userDrawn="1"/>
        </p:nvSpPr>
        <p:spPr>
          <a:xfrm flipH="1">
            <a:off x="8343901" y="720000"/>
            <a:ext cx="27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00198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Dark">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270000" y="360000"/>
            <a:ext cx="86049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54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52889" y="2453081"/>
            <a:ext cx="3011557"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8334000" y="2385000"/>
            <a:ext cx="81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1863001" y="-612899"/>
            <a:ext cx="5418000" cy="80838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530100" y="5778001"/>
            <a:ext cx="27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74048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4894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ith Bor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8" name="Rectangle 7">
            <a:extLst>
              <a:ext uri="{FF2B5EF4-FFF2-40B4-BE49-F238E27FC236}">
                <a16:creationId xmlns:a16="http://schemas.microsoft.com/office/drawing/2014/main" id="{582268F6-10A6-447E-9928-37CC0D5A4B0A}"/>
              </a:ext>
            </a:extLst>
          </p:cNvPr>
          <p:cNvSpPr/>
          <p:nvPr userDrawn="1"/>
        </p:nvSpPr>
        <p:spPr>
          <a:xfrm>
            <a:off x="540000" y="720000"/>
            <a:ext cx="8064900" cy="5382000"/>
          </a:xfrm>
          <a:prstGeom prst="rect">
            <a:avLst/>
          </a:pr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dirty="0"/>
          </a:p>
        </p:txBody>
      </p:sp>
    </p:spTree>
    <p:extLst>
      <p:ext uri="{BB962C8B-B14F-4D97-AF65-F5344CB8AC3E}">
        <p14:creationId xmlns:p14="http://schemas.microsoft.com/office/powerpoint/2010/main" val="2570863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280A-DD18-47F6-A3B4-3B0571BE0C04}"/>
              </a:ext>
            </a:extLst>
          </p:cNvPr>
          <p:cNvSpPr>
            <a:spLocks noGrp="1"/>
          </p:cNvSpPr>
          <p:nvPr>
            <p:ph type="title"/>
          </p:nvPr>
        </p:nvSpPr>
        <p:spPr>
          <a:xfrm>
            <a:off x="629841" y="987425"/>
            <a:ext cx="2949178" cy="1069975"/>
          </a:xfrm>
        </p:spPr>
        <p:txBody>
          <a:bodyPr anchor="b"/>
          <a:lstStyle>
            <a:lvl1pPr algn="l">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055BB1-64FB-4BD8-95CC-0516CA79BE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64E89-A8EE-406F-81DD-C6357B15CC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Footer Placeholder 7">
            <a:extLst>
              <a:ext uri="{FF2B5EF4-FFF2-40B4-BE49-F238E27FC236}">
                <a16:creationId xmlns:a16="http://schemas.microsoft.com/office/drawing/2014/main" id="{508C719C-3F6B-4A74-BAD7-C48CE3BB03E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8CFE0CD-5513-4A5E-9C88-11D165C62919}"/>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0346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270000" y="360000"/>
            <a:ext cx="86049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3677EC-F535-460C-B8F2-2DE379673467}"/>
              </a:ext>
            </a:extLst>
          </p:cNvPr>
          <p:cNvSpPr/>
          <p:nvPr/>
        </p:nvSpPr>
        <p:spPr>
          <a:xfrm>
            <a:off x="5653726" y="359999"/>
            <a:ext cx="3221174"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33C0D9D9-BD9E-4496-B006-48F8564772EA}"/>
              </a:ext>
            </a:extLst>
          </p:cNvPr>
          <p:cNvSpPr/>
          <p:nvPr/>
        </p:nvSpPr>
        <p:spPr>
          <a:xfrm>
            <a:off x="5385309" y="711624"/>
            <a:ext cx="3221174"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5653726" y="724153"/>
            <a:ext cx="268417"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5653726" y="5739960"/>
            <a:ext cx="268417"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9C9B2250-3DBA-4931-BA35-E001AF48DACB}"/>
              </a:ext>
            </a:extLst>
          </p:cNvPr>
          <p:cNvSpPr/>
          <p:nvPr/>
        </p:nvSpPr>
        <p:spPr>
          <a:xfrm>
            <a:off x="5113257" y="4469672"/>
            <a:ext cx="540468"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5903843" y="2042319"/>
            <a:ext cx="2376000" cy="2387600"/>
          </a:xfrm>
        </p:spPr>
        <p:txBody>
          <a:bodyPr lIns="0" tIns="0" rIns="0" bIns="0" anchor="b">
            <a:normAutofit/>
          </a:bodyPr>
          <a:lstStyle>
            <a:lvl1pPr algn="ctr">
              <a:lnSpc>
                <a:spcPct val="80000"/>
              </a:lnSpc>
              <a:defRPr sz="36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5903843" y="5166705"/>
            <a:ext cx="2376000" cy="766957"/>
          </a:xfrm>
        </p:spPr>
        <p:txBody>
          <a:bodyPr lIns="0" tIns="0" rIns="0" bIns="0">
            <a:normAutofit/>
          </a:bodyPr>
          <a:lstStyle>
            <a:lvl1pPr marL="0" indent="0" algn="ctr">
              <a:buNone/>
              <a:defRPr sz="1500" i="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5" name="Picture Placeholder 4">
            <a:extLst>
              <a:ext uri="{FF2B5EF4-FFF2-40B4-BE49-F238E27FC236}">
                <a16:creationId xmlns:a16="http://schemas.microsoft.com/office/drawing/2014/main" id="{8180DC9F-82D9-470B-A264-73E211A439DF}"/>
              </a:ext>
            </a:extLst>
          </p:cNvPr>
          <p:cNvSpPr>
            <a:spLocks noGrp="1"/>
          </p:cNvSpPr>
          <p:nvPr>
            <p:ph type="pic" sz="quarter" idx="12" hasCustomPrompt="1"/>
          </p:nvPr>
        </p:nvSpPr>
        <p:spPr>
          <a:xfrm>
            <a:off x="540000" y="720000"/>
            <a:ext cx="5113725" cy="5382000"/>
          </a:xfrm>
        </p:spPr>
        <p:txBody>
          <a:bodyPr anchor="ctr">
            <a:normAutofit/>
          </a:bodyPr>
          <a:lstStyle>
            <a:lvl1pPr marL="0" indent="0" algn="ctr">
              <a:buNone/>
              <a:defRPr sz="1350" i="1"/>
            </a:lvl1pPr>
          </a:lstStyle>
          <a:p>
            <a:r>
              <a:rPr lang="en-US" dirty="0"/>
              <a:t>Insert Your Picture Here</a:t>
            </a:r>
          </a:p>
        </p:txBody>
      </p:sp>
    </p:spTree>
    <p:extLst>
      <p:ext uri="{BB962C8B-B14F-4D97-AF65-F5344CB8AC3E}">
        <p14:creationId xmlns:p14="http://schemas.microsoft.com/office/powerpoint/2010/main" val="387440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p:txBody>
          <a:bodyPr/>
          <a:lstStyle>
            <a:lvl1pPr>
              <a:defRPr i="0"/>
            </a:lvl1pPr>
          </a:lstStyle>
          <a:p>
            <a:r>
              <a:rPr lang="en-US"/>
              <a:t>Click to edit Master title style</a:t>
            </a:r>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0" name="Rectangle 9">
            <a:extLst>
              <a:ext uri="{FF2B5EF4-FFF2-40B4-BE49-F238E27FC236}">
                <a16:creationId xmlns:a16="http://schemas.microsoft.com/office/drawing/2014/main" id="{AD41F296-3DCB-4C9E-952C-F67314DAE035}"/>
              </a:ext>
            </a:extLst>
          </p:cNvPr>
          <p:cNvSpPr/>
          <p:nvPr userDrawn="1"/>
        </p:nvSpPr>
        <p:spPr>
          <a:xfrm>
            <a:off x="3289500" y="0"/>
            <a:ext cx="2565000" cy="72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p>
        </p:txBody>
      </p:sp>
      <p:sp>
        <p:nvSpPr>
          <p:cNvPr id="11" name="Rectangle 10">
            <a:extLst>
              <a:ext uri="{FF2B5EF4-FFF2-40B4-BE49-F238E27FC236}">
                <a16:creationId xmlns:a16="http://schemas.microsoft.com/office/drawing/2014/main" id="{18D70D7B-44ED-404A-AE13-9736DF7B3B33}"/>
              </a:ext>
            </a:extLst>
          </p:cNvPr>
          <p:cNvSpPr/>
          <p:nvPr userDrawn="1"/>
        </p:nvSpPr>
        <p:spPr>
          <a:xfrm flipH="1">
            <a:off x="3019500" y="359999"/>
            <a:ext cx="27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54B41035-2FD8-4902-B929-588169F22676}"/>
              </a:ext>
            </a:extLst>
          </p:cNvPr>
          <p:cNvSpPr/>
          <p:nvPr userDrawn="1"/>
        </p:nvSpPr>
        <p:spPr>
          <a:xfrm flipH="1">
            <a:off x="5854500" y="359999"/>
            <a:ext cx="27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5A932B8-FAA6-4A87-B8F7-68ED82F755E7}"/>
              </a:ext>
            </a:extLst>
          </p:cNvPr>
          <p:cNvSpPr/>
          <p:nvPr userDrawn="1"/>
        </p:nvSpPr>
        <p:spPr>
          <a:xfrm>
            <a:off x="3289500" y="6498000"/>
            <a:ext cx="2565000" cy="36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p>
        </p:txBody>
      </p:sp>
    </p:spTree>
    <p:extLst>
      <p:ext uri="{BB962C8B-B14F-4D97-AF65-F5344CB8AC3E}">
        <p14:creationId xmlns:p14="http://schemas.microsoft.com/office/powerpoint/2010/main" val="100516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57611CC6-4034-4273-B7B4-094F017E5B09}"/>
              </a:ext>
            </a:extLst>
          </p:cNvPr>
          <p:cNvSpPr/>
          <p:nvPr userDrawn="1"/>
        </p:nvSpPr>
        <p:spPr>
          <a:xfrm flipH="1">
            <a:off x="8604900" y="6138000"/>
            <a:ext cx="27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6582188" y="894522"/>
            <a:ext cx="1933162" cy="1858617"/>
          </a:xfrm>
        </p:spPr>
        <p:txBody>
          <a:bodyPr anchor="b">
            <a:normAutofit/>
          </a:bodyPr>
          <a:lstStyle>
            <a:lvl1pPr algn="ctr">
              <a:defRPr sz="2400" i="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a:xfrm>
            <a:off x="6582189" y="3856384"/>
            <a:ext cx="1933161" cy="21070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29751C31-CBB5-46BC-BEF2-9804C8527D67}"/>
              </a:ext>
            </a:extLst>
          </p:cNvPr>
          <p:cNvSpPr/>
          <p:nvPr userDrawn="1"/>
        </p:nvSpPr>
        <p:spPr>
          <a:xfrm>
            <a:off x="6438476" y="713698"/>
            <a:ext cx="215967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6688900" y="0"/>
            <a:ext cx="1658822"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540000" y="720000"/>
            <a:ext cx="5624100" cy="5382000"/>
          </a:xfrm>
        </p:spPr>
        <p:txBody>
          <a:bodyPr anchor="ctr"/>
          <a:lstStyle>
            <a:lvl1pPr marL="0" indent="0" algn="ctr">
              <a:buNone/>
              <a:defRPr i="1"/>
            </a:lvl1pPr>
          </a:lstStyle>
          <a:p>
            <a:r>
              <a:rPr lang="en-US" dirty="0"/>
              <a:t>Insert Your Picture Here</a:t>
            </a:r>
          </a:p>
        </p:txBody>
      </p:sp>
    </p:spTree>
    <p:extLst>
      <p:ext uri="{BB962C8B-B14F-4D97-AF65-F5344CB8AC3E}">
        <p14:creationId xmlns:p14="http://schemas.microsoft.com/office/powerpoint/2010/main" val="4014415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270000" y="360000"/>
            <a:ext cx="86049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810000" y="0"/>
            <a:ext cx="1890000" cy="2304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391F11B5-8838-43F4-B445-480FB80FCC73}"/>
              </a:ext>
            </a:extLst>
          </p:cNvPr>
          <p:cNvSpPr/>
          <p:nvPr userDrawn="1"/>
        </p:nvSpPr>
        <p:spPr>
          <a:xfrm>
            <a:off x="810000" y="5760000"/>
            <a:ext cx="1890000" cy="109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879613" y="213692"/>
            <a:ext cx="1709530" cy="1858617"/>
          </a:xfrm>
        </p:spPr>
        <p:txBody>
          <a:bodyPr anchor="b">
            <a:normAutofit/>
          </a:bodyPr>
          <a:lstStyle>
            <a:lvl1pPr algn="ctr">
              <a:defRPr sz="2400" i="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810000" y="2304001"/>
            <a:ext cx="1890000" cy="3454357"/>
          </a:xfrm>
        </p:spPr>
        <p:txBody>
          <a:bodyPr anchor="ctr"/>
          <a:lstStyle>
            <a:lvl1pPr marL="0" indent="0" algn="ctr">
              <a:buNone/>
              <a:defRPr i="1">
                <a:solidFill>
                  <a:schemeClr val="bg1"/>
                </a:solidFill>
              </a:defRPr>
            </a:lvl1pPr>
          </a:lstStyle>
          <a:p>
            <a:r>
              <a:rPr lang="en-US" dirty="0"/>
              <a:t>Insert Your Picture Here</a:t>
            </a:r>
          </a:p>
        </p:txBody>
      </p:sp>
      <p:sp>
        <p:nvSpPr>
          <p:cNvPr id="6" name="Text Placeholder 5">
            <a:extLst>
              <a:ext uri="{FF2B5EF4-FFF2-40B4-BE49-F238E27FC236}">
                <a16:creationId xmlns:a16="http://schemas.microsoft.com/office/drawing/2014/main" id="{0CE2A558-A752-4F84-96CD-9C73D34C3EB7}"/>
              </a:ext>
            </a:extLst>
          </p:cNvPr>
          <p:cNvSpPr>
            <a:spLocks noGrp="1"/>
          </p:cNvSpPr>
          <p:nvPr>
            <p:ph type="body" sz="quarter" idx="13" hasCustomPrompt="1"/>
          </p:nvPr>
        </p:nvSpPr>
        <p:spPr>
          <a:xfrm>
            <a:off x="3280173" y="2674145"/>
            <a:ext cx="4897040" cy="1509713"/>
          </a:xfrm>
        </p:spPr>
        <p:txBody>
          <a:bodyPr anchor="ctr">
            <a:normAutofit/>
          </a:bodyPr>
          <a:lstStyle>
            <a:lvl1pPr marL="0" indent="0" algn="ctr">
              <a:buNone/>
              <a:defRPr sz="27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Write something memorable…</a:t>
            </a:r>
          </a:p>
        </p:txBody>
      </p:sp>
      <p:sp>
        <p:nvSpPr>
          <p:cNvPr id="16" name="Rectangle 15">
            <a:extLst>
              <a:ext uri="{FF2B5EF4-FFF2-40B4-BE49-F238E27FC236}">
                <a16:creationId xmlns:a16="http://schemas.microsoft.com/office/drawing/2014/main" id="{B71E4597-9A31-4A37-A907-D3F61EB7F82E}"/>
              </a:ext>
            </a:extLst>
          </p:cNvPr>
          <p:cNvSpPr/>
          <p:nvPr userDrawn="1"/>
        </p:nvSpPr>
        <p:spPr>
          <a:xfrm flipH="1">
            <a:off x="8076375" y="5395300"/>
            <a:ext cx="27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reeform: Shape 20">
            <a:extLst>
              <a:ext uri="{FF2B5EF4-FFF2-40B4-BE49-F238E27FC236}">
                <a16:creationId xmlns:a16="http://schemas.microsoft.com/office/drawing/2014/main" id="{BC246D3C-862F-4C73-8928-347E381A9763}"/>
              </a:ext>
            </a:extLst>
          </p:cNvPr>
          <p:cNvSpPr/>
          <p:nvPr userDrawn="1"/>
        </p:nvSpPr>
        <p:spPr>
          <a:xfrm>
            <a:off x="528290" y="713698"/>
            <a:ext cx="8075712"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Tree>
    <p:extLst>
      <p:ext uri="{BB962C8B-B14F-4D97-AF65-F5344CB8AC3E}">
        <p14:creationId xmlns:p14="http://schemas.microsoft.com/office/powerpoint/2010/main" val="175211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270000" y="360000"/>
            <a:ext cx="86049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540000" y="720000"/>
            <a:ext cx="80649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35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2790000" y="359999"/>
            <a:ext cx="3564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33C0D9D9-BD9E-4496-B006-48F8564772EA}"/>
              </a:ext>
            </a:extLst>
          </p:cNvPr>
          <p:cNvSpPr/>
          <p:nvPr/>
        </p:nvSpPr>
        <p:spPr>
          <a:xfrm>
            <a:off x="3060000" y="711624"/>
            <a:ext cx="3024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8606484" y="360001"/>
            <a:ext cx="268417"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9C9B2250-3DBA-4931-BA35-E001AF48DACB}"/>
              </a:ext>
            </a:extLst>
          </p:cNvPr>
          <p:cNvSpPr/>
          <p:nvPr/>
        </p:nvSpPr>
        <p:spPr>
          <a:xfrm>
            <a:off x="4301766" y="5778000"/>
            <a:ext cx="54046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3384000" y="924339"/>
            <a:ext cx="2376000" cy="3505580"/>
          </a:xfrm>
        </p:spPr>
        <p:txBody>
          <a:bodyPr lIns="0" tIns="0" rIns="0" bIns="0" anchor="b">
            <a:normAutofit/>
          </a:bodyPr>
          <a:lstStyle>
            <a:lvl1pPr algn="ctr">
              <a:lnSpc>
                <a:spcPct val="80000"/>
              </a:lnSpc>
              <a:defRPr sz="3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3384000" y="5166705"/>
            <a:ext cx="2376000" cy="766957"/>
          </a:xfrm>
        </p:spPr>
        <p:txBody>
          <a:bodyPr lIns="0" tIns="0" rIns="0" bIns="0">
            <a:normAutofit/>
          </a:bodyPr>
          <a:lstStyle>
            <a:lvl1pPr marL="0" indent="0" algn="ctr">
              <a:buNone/>
              <a:defRPr sz="1500" i="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58713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29B8-590B-4709-B45D-CCE1274F1218}"/>
              </a:ext>
            </a:extLst>
          </p:cNvPr>
          <p:cNvSpPr>
            <a:spLocks noGrp="1"/>
          </p:cNvSpPr>
          <p:nvPr>
            <p:ph type="title"/>
          </p:nvPr>
        </p:nvSpPr>
        <p:spPr>
          <a:xfrm>
            <a:off x="623888" y="985839"/>
            <a:ext cx="7886700" cy="2852737"/>
          </a:xfrm>
        </p:spPr>
        <p:txBody>
          <a:bodyPr anchor="b"/>
          <a:lstStyle>
            <a:lvl1pPr>
              <a:defRPr sz="45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7C8399-AFEE-4A79-9D20-853B44756384}"/>
              </a:ext>
            </a:extLst>
          </p:cNvPr>
          <p:cNvSpPr>
            <a:spLocks noGrp="1"/>
          </p:cNvSpPr>
          <p:nvPr>
            <p:ph type="body" idx="1"/>
          </p:nvPr>
        </p:nvSpPr>
        <p:spPr>
          <a:xfrm>
            <a:off x="623888" y="4005264"/>
            <a:ext cx="7886700"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29960140-2A2E-4503-8278-0345FDE3198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C5D2181E-D15A-4350-A32F-D47DCEDEF432}"/>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9" name="Rectangle 8">
            <a:extLst>
              <a:ext uri="{FF2B5EF4-FFF2-40B4-BE49-F238E27FC236}">
                <a16:creationId xmlns:a16="http://schemas.microsoft.com/office/drawing/2014/main" id="{637DDFAA-3A73-4B3E-B81D-B1D2C1818390}"/>
              </a:ext>
            </a:extLst>
          </p:cNvPr>
          <p:cNvSpPr/>
          <p:nvPr userDrawn="1"/>
        </p:nvSpPr>
        <p:spPr>
          <a:xfrm>
            <a:off x="4301766" y="5778000"/>
            <a:ext cx="540469" cy="108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909C2B09-A978-456B-A8F2-C766DA7A81D8}"/>
              </a:ext>
            </a:extLst>
          </p:cNvPr>
          <p:cNvSpPr/>
          <p:nvPr userDrawn="1"/>
        </p:nvSpPr>
        <p:spPr>
          <a:xfrm>
            <a:off x="4301766" y="0"/>
            <a:ext cx="54046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382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7E81-20CC-4C8C-BB1D-A38B4DAD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7CDCC-7A8F-411F-AD9C-3B24B05832F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33D20-35D1-490A-BD78-47D062FBEC6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16B6B5F-82CD-40A1-8FD6-717BF4D105F2}"/>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42A430C2-A8FB-4210-A7D3-AB7A97B87D48}"/>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4987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D959E-3051-49C8-AC81-F2B64A84FFA5}"/>
              </a:ext>
            </a:extLst>
          </p:cNvPr>
          <p:cNvSpPr>
            <a:spLocks noGrp="1"/>
          </p:cNvSpPr>
          <p:nvPr>
            <p:ph type="body" idx="1"/>
          </p:nvPr>
        </p:nvSpPr>
        <p:spPr>
          <a:xfrm>
            <a:off x="629842" y="1737874"/>
            <a:ext cx="3868340" cy="76720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537F1-D747-4E81-81B9-B5716EA59D1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44379-270F-4361-94CB-AD13F914E9ED}"/>
              </a:ext>
            </a:extLst>
          </p:cNvPr>
          <p:cNvSpPr>
            <a:spLocks noGrp="1"/>
          </p:cNvSpPr>
          <p:nvPr>
            <p:ph type="body" sz="quarter" idx="3"/>
          </p:nvPr>
        </p:nvSpPr>
        <p:spPr>
          <a:xfrm>
            <a:off x="4629150" y="1737874"/>
            <a:ext cx="3887391" cy="76720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ECA14-4888-4C66-A15F-6B781D07415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90623264-E0F5-4AB3-B974-14E2E3B66D0F}"/>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70C66A2F-89F8-40C6-8391-D53AEF0DF72D}"/>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2" name="Title 11">
            <a:extLst>
              <a:ext uri="{FF2B5EF4-FFF2-40B4-BE49-F238E27FC236}">
                <a16:creationId xmlns:a16="http://schemas.microsoft.com/office/drawing/2014/main" id="{71072358-6CE0-4D6C-9CE9-35BFA6D1C8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45207B-6715-4F5E-9B3F-D1BC499956ED}"/>
              </a:ext>
            </a:extLst>
          </p:cNvPr>
          <p:cNvSpPr/>
          <p:nvPr userDrawn="1"/>
        </p:nvSpPr>
        <p:spPr>
          <a:xfrm>
            <a:off x="270000" y="360000"/>
            <a:ext cx="86049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Placeholder 1">
            <a:extLst>
              <a:ext uri="{FF2B5EF4-FFF2-40B4-BE49-F238E27FC236}">
                <a16:creationId xmlns:a16="http://schemas.microsoft.com/office/drawing/2014/main" id="{4B780D37-79E5-4C07-986A-D7B39C10D316}"/>
              </a:ext>
            </a:extLst>
          </p:cNvPr>
          <p:cNvSpPr>
            <a:spLocks noGrp="1"/>
          </p:cNvSpPr>
          <p:nvPr>
            <p:ph type="title"/>
          </p:nvPr>
        </p:nvSpPr>
        <p:spPr>
          <a:xfrm>
            <a:off x="628650" y="894522"/>
            <a:ext cx="7886700" cy="79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0D4B9F-5853-4E4D-875D-99C8E8CA4110}"/>
              </a:ext>
            </a:extLst>
          </p:cNvPr>
          <p:cNvSpPr>
            <a:spLocks noGrp="1"/>
          </p:cNvSpPr>
          <p:nvPr>
            <p:ph type="body" idx="1"/>
          </p:nvPr>
        </p:nvSpPr>
        <p:spPr>
          <a:xfrm>
            <a:off x="628650" y="1825626"/>
            <a:ext cx="7886700" cy="41378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A382154-E8DC-43D0-914D-21ADE1267E35}"/>
              </a:ext>
            </a:extLst>
          </p:cNvPr>
          <p:cNvSpPr>
            <a:spLocks noGrp="1"/>
          </p:cNvSpPr>
          <p:nvPr>
            <p:ph type="ftr" sz="quarter" idx="3"/>
          </p:nvPr>
        </p:nvSpPr>
        <p:spPr>
          <a:xfrm>
            <a:off x="292784" y="6236850"/>
            <a:ext cx="3086100" cy="150101"/>
          </a:xfrm>
          <a:prstGeom prst="rect">
            <a:avLst/>
          </a:prstGeom>
        </p:spPr>
        <p:txBody>
          <a:bodyPr vert="horz" lIns="91440" tIns="45720" rIns="91440" bIns="45720" rtlCol="0" anchor="ctr"/>
          <a:lstStyle>
            <a:lvl1pPr algn="l">
              <a:defRPr sz="9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B5EC2-DEC6-4324-B094-081B721F8C3E}"/>
              </a:ext>
            </a:extLst>
          </p:cNvPr>
          <p:cNvSpPr>
            <a:spLocks noGrp="1"/>
          </p:cNvSpPr>
          <p:nvPr>
            <p:ph type="sldNum" sz="quarter" idx="4"/>
          </p:nvPr>
        </p:nvSpPr>
        <p:spPr>
          <a:xfrm>
            <a:off x="6726306" y="6236850"/>
            <a:ext cx="2057400" cy="150101"/>
          </a:xfrm>
          <a:prstGeom prst="rect">
            <a:avLst/>
          </a:prstGeom>
        </p:spPr>
        <p:txBody>
          <a:bodyPr vert="horz" lIns="91440" tIns="45720" rIns="91440" bIns="45720" rtlCol="0" anchor="ctr"/>
          <a:lstStyle>
            <a:lvl1pPr algn="r">
              <a:defRPr sz="900">
                <a:solidFill>
                  <a:schemeClr val="tx1">
                    <a:tint val="75000"/>
                  </a:schemeClr>
                </a:solidFill>
              </a:defRPr>
            </a:lvl1p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85B6CB50-3B36-4CE9-A038-847D2A6D1A5E}"/>
              </a:ext>
            </a:extLst>
          </p:cNvPr>
          <p:cNvSpPr/>
          <p:nvPr userDrawn="1"/>
        </p:nvSpPr>
        <p:spPr>
          <a:xfrm>
            <a:off x="540000" y="720000"/>
            <a:ext cx="80649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dirty="0"/>
          </a:p>
        </p:txBody>
      </p:sp>
    </p:spTree>
    <p:extLst>
      <p:ext uri="{BB962C8B-B14F-4D97-AF65-F5344CB8AC3E}">
        <p14:creationId xmlns:p14="http://schemas.microsoft.com/office/powerpoint/2010/main" val="108534384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3" r:id="rId5"/>
    <p:sldLayoutId id="2147483664" r:id="rId6"/>
    <p:sldLayoutId id="2147483651" r:id="rId7"/>
    <p:sldLayoutId id="2147483652" r:id="rId8"/>
    <p:sldLayoutId id="2147483653" r:id="rId9"/>
    <p:sldLayoutId id="2147483654" r:id="rId10"/>
    <p:sldLayoutId id="2147483661" r:id="rId11"/>
    <p:sldLayoutId id="2147483665" r:id="rId12"/>
    <p:sldLayoutId id="2147483666" r:id="rId13"/>
    <p:sldLayoutId id="2147483668" r:id="rId14"/>
    <p:sldLayoutId id="2147483655" r:id="rId15"/>
    <p:sldLayoutId id="2147483667" r:id="rId16"/>
    <p:sldLayoutId id="2147483656" r:id="rId17"/>
  </p:sldLayoutIdLst>
  <p:txStyles>
    <p:titleStyle>
      <a:lvl1pPr algn="ctr" defTabSz="685800" rtl="0" eaLnBrk="1" latinLnBrk="0" hangingPunct="1">
        <a:lnSpc>
          <a:spcPct val="90000"/>
        </a:lnSpc>
        <a:spcBef>
          <a:spcPct val="0"/>
        </a:spcBef>
        <a:buNone/>
        <a:defRPr sz="3300" i="0" kern="1200" spc="-113">
          <a:solidFill>
            <a:schemeClr val="accent3"/>
          </a:solidFill>
          <a:latin typeface="+mj-lt"/>
          <a:ea typeface="+mj-ea"/>
          <a:cs typeface="+mj-cs"/>
        </a:defRPr>
      </a:lvl1pPr>
    </p:titleStyle>
    <p:bodyStyle>
      <a:lvl1pPr marL="171450" indent="-171450" algn="l" defTabSz="685800" rtl="0" eaLnBrk="1" latinLnBrk="0" hangingPunct="1">
        <a:lnSpc>
          <a:spcPct val="90000"/>
        </a:lnSpc>
        <a:spcBef>
          <a:spcPts val="750"/>
        </a:spcBef>
        <a:buSzPct val="80000"/>
        <a:buFont typeface="Garamond" panose="02020404030301010803" pitchFamily="18" charset="0"/>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8888/notebooks/CapStone/Project3/Script/Capstone%20Real%20estate%20Project%20.ipynb#Create-a-collated-income-distribution-chart-for-family-income,-house-hold-income,-and-remaining-income"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730A-05C3-4824-99A7-4911AE0DFCDD}"/>
              </a:ext>
            </a:extLst>
          </p:cNvPr>
          <p:cNvSpPr>
            <a:spLocks noGrp="1"/>
          </p:cNvSpPr>
          <p:nvPr>
            <p:ph type="ctrTitle"/>
          </p:nvPr>
        </p:nvSpPr>
        <p:spPr>
          <a:xfrm>
            <a:off x="5684146" y="2388989"/>
            <a:ext cx="2886251" cy="1790700"/>
          </a:xfrm>
        </p:spPr>
        <p:txBody>
          <a:bodyPr/>
          <a:lstStyle/>
          <a:p>
            <a:r>
              <a:rPr lang="en-US" dirty="0"/>
              <a:t>Capstone Project</a:t>
            </a:r>
            <a:br>
              <a:rPr lang="en-US" dirty="0"/>
            </a:br>
            <a:br>
              <a:rPr lang="en-US" dirty="0"/>
            </a:br>
            <a:r>
              <a:rPr lang="en-US" dirty="0"/>
              <a:t> </a:t>
            </a:r>
            <a:r>
              <a:rPr lang="en-US" sz="3300" dirty="0"/>
              <a:t>MBS </a:t>
            </a:r>
            <a:r>
              <a:rPr lang="en-US" sz="3300" dirty="0" err="1"/>
              <a:t>Realestate</a:t>
            </a:r>
            <a:br>
              <a:rPr lang="en-US" sz="3300" dirty="0"/>
            </a:br>
            <a:endParaRPr lang="en-US" dirty="0"/>
          </a:p>
        </p:txBody>
      </p:sp>
      <p:sp>
        <p:nvSpPr>
          <p:cNvPr id="5" name="Subtitle 4">
            <a:extLst>
              <a:ext uri="{FF2B5EF4-FFF2-40B4-BE49-F238E27FC236}">
                <a16:creationId xmlns:a16="http://schemas.microsoft.com/office/drawing/2014/main" id="{D6AC3F12-360E-4CF2-98CE-B7BC1F2858CA}"/>
              </a:ext>
            </a:extLst>
          </p:cNvPr>
          <p:cNvSpPr>
            <a:spLocks noGrp="1"/>
          </p:cNvSpPr>
          <p:nvPr>
            <p:ph type="subTitle" idx="1"/>
          </p:nvPr>
        </p:nvSpPr>
        <p:spPr/>
        <p:txBody>
          <a:bodyPr>
            <a:normAutofit/>
          </a:bodyPr>
          <a:lstStyle/>
          <a:p>
            <a:r>
              <a:rPr lang="en-US" sz="2000" dirty="0"/>
              <a:t>Rajesh Nagarjunan</a:t>
            </a:r>
          </a:p>
          <a:p>
            <a:r>
              <a:rPr lang="en-US" sz="2000" dirty="0"/>
              <a:t>Date: 29 Jan 2021</a:t>
            </a:r>
          </a:p>
        </p:txBody>
      </p:sp>
      <p:pic>
        <p:nvPicPr>
          <p:cNvPr id="12" name="Picture Placeholder 11" descr="coworkers collaborating around a laptop">
            <a:extLst>
              <a:ext uri="{FF2B5EF4-FFF2-40B4-BE49-F238E27FC236}">
                <a16:creationId xmlns:a16="http://schemas.microsoft.com/office/drawing/2014/main" id="{4E1D3972-2DD0-4391-858D-59E2607DB480}"/>
              </a:ext>
            </a:extLst>
          </p:cNvPr>
          <p:cNvPicPr>
            <a:picLocks noGrp="1" noChangeAspect="1"/>
          </p:cNvPicPr>
          <p:nvPr>
            <p:ph type="pic" sz="quarter" idx="12"/>
          </p:nvPr>
        </p:nvPicPr>
        <p:blipFill rotWithShape="1">
          <a:blip r:embed="rId3"/>
          <a:srcRect l="9938" r="5506"/>
          <a:stretch/>
        </p:blipFill>
        <p:spPr>
          <a:xfrm>
            <a:off x="405364" y="1410750"/>
            <a:ext cx="5113725" cy="4036500"/>
          </a:xfrm>
        </p:spPr>
      </p:pic>
    </p:spTree>
    <p:extLst>
      <p:ext uri="{BB962C8B-B14F-4D97-AF65-F5344CB8AC3E}">
        <p14:creationId xmlns:p14="http://schemas.microsoft.com/office/powerpoint/2010/main" val="253715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4AD4B5-0412-426B-9D6D-C842BB7E0C49}"/>
              </a:ext>
            </a:extLst>
          </p:cNvPr>
          <p:cNvSpPr>
            <a:spLocks noGrp="1"/>
          </p:cNvSpPr>
          <p:nvPr>
            <p:ph type="title"/>
          </p:nvPr>
        </p:nvSpPr>
        <p:spPr/>
        <p:txBody>
          <a:bodyPr/>
          <a:lstStyle/>
          <a:p>
            <a:r>
              <a:rPr lang="en-US" dirty="0"/>
              <a:t>Week 2 </a:t>
            </a:r>
            <a:endParaRPr lang="en-GB" dirty="0"/>
          </a:p>
        </p:txBody>
      </p:sp>
      <p:sp>
        <p:nvSpPr>
          <p:cNvPr id="3" name="Content Placeholder 2">
            <a:extLst>
              <a:ext uri="{FF2B5EF4-FFF2-40B4-BE49-F238E27FC236}">
                <a16:creationId xmlns:a16="http://schemas.microsoft.com/office/drawing/2014/main" id="{1D0283F4-492F-4C63-A76A-9AF1A46645F1}"/>
              </a:ext>
            </a:extLst>
          </p:cNvPr>
          <p:cNvSpPr>
            <a:spLocks noGrp="1"/>
          </p:cNvSpPr>
          <p:nvPr>
            <p:ph idx="1"/>
          </p:nvPr>
        </p:nvSpPr>
        <p:spPr>
          <a:xfrm>
            <a:off x="628650" y="1584669"/>
            <a:ext cx="7886700" cy="4137853"/>
          </a:xfrm>
        </p:spPr>
        <p:txBody>
          <a:bodyPr>
            <a:normAutofit/>
          </a:bodyPr>
          <a:lstStyle/>
          <a:p>
            <a:pPr algn="l"/>
            <a:r>
              <a:rPr lang="en-US" sz="2000" b="1" dirty="0">
                <a:solidFill>
                  <a:srgbClr val="4D575D"/>
                </a:solidFill>
                <a:latin typeface="Gotham Rounded SSm A"/>
              </a:rPr>
              <a:t>T</a:t>
            </a:r>
            <a:r>
              <a:rPr lang="en-US" sz="2000" b="1" i="0" dirty="0">
                <a:solidFill>
                  <a:srgbClr val="4D575D"/>
                </a:solidFill>
                <a:effectLst/>
                <a:latin typeface="Gotham Rounded SSm A"/>
              </a:rPr>
              <a:t>op 2,500 locations where the percentage of households with a second mortgage is the highest and percent ownership is above 10 percent.</a:t>
            </a:r>
            <a:endParaRPr lang="en-GB" sz="1200" b="1" dirty="0"/>
          </a:p>
        </p:txBody>
      </p:sp>
      <p:sp>
        <p:nvSpPr>
          <p:cNvPr id="7" name="Rectangle 2">
            <a:extLst>
              <a:ext uri="{FF2B5EF4-FFF2-40B4-BE49-F238E27FC236}">
                <a16:creationId xmlns:a16="http://schemas.microsoft.com/office/drawing/2014/main" id="{920BCB4E-22A0-4BC0-ACA5-362E572AE84C}"/>
              </a:ext>
            </a:extLst>
          </p:cNvPr>
          <p:cNvSpPr>
            <a:spLocks noChangeArrowheads="1"/>
          </p:cNvSpPr>
          <p:nvPr/>
        </p:nvSpPr>
        <p:spPr bwMode="auto">
          <a:xfrm>
            <a:off x="628650" y="2900363"/>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CD51BDFE-E501-4933-B764-2DE487F9F5FD}"/>
              </a:ext>
            </a:extLst>
          </p:cNvPr>
          <p:cNvPicPr>
            <a:picLocks noChangeAspect="1"/>
          </p:cNvPicPr>
          <p:nvPr/>
        </p:nvPicPr>
        <p:blipFill>
          <a:blip r:embed="rId3"/>
          <a:stretch>
            <a:fillRect/>
          </a:stretch>
        </p:blipFill>
        <p:spPr>
          <a:xfrm>
            <a:off x="5527116" y="2568123"/>
            <a:ext cx="3259650" cy="2407776"/>
          </a:xfrm>
          <a:prstGeom prst="rect">
            <a:avLst/>
          </a:prstGeom>
        </p:spPr>
      </p:pic>
      <p:graphicFrame>
        <p:nvGraphicFramePr>
          <p:cNvPr id="12" name="Table 11">
            <a:extLst>
              <a:ext uri="{FF2B5EF4-FFF2-40B4-BE49-F238E27FC236}">
                <a16:creationId xmlns:a16="http://schemas.microsoft.com/office/drawing/2014/main" id="{80063F91-8CA5-46F0-AADE-729989F55004}"/>
              </a:ext>
            </a:extLst>
          </p:cNvPr>
          <p:cNvGraphicFramePr>
            <a:graphicFrameLocks noGrp="1"/>
          </p:cNvGraphicFramePr>
          <p:nvPr>
            <p:extLst>
              <p:ext uri="{D42A27DB-BD31-4B8C-83A1-F6EECF244321}">
                <p14:modId xmlns:p14="http://schemas.microsoft.com/office/powerpoint/2010/main" val="3190649179"/>
              </p:ext>
            </p:extLst>
          </p:nvPr>
        </p:nvGraphicFramePr>
        <p:xfrm>
          <a:off x="359379" y="2380835"/>
          <a:ext cx="5414922" cy="3191358"/>
        </p:xfrm>
        <a:graphic>
          <a:graphicData uri="http://schemas.openxmlformats.org/drawingml/2006/table">
            <a:tbl>
              <a:tblPr/>
              <a:tblGrid>
                <a:gridCol w="902487">
                  <a:extLst>
                    <a:ext uri="{9D8B030D-6E8A-4147-A177-3AD203B41FA5}">
                      <a16:colId xmlns:a16="http://schemas.microsoft.com/office/drawing/2014/main" val="3162188213"/>
                    </a:ext>
                  </a:extLst>
                </a:gridCol>
                <a:gridCol w="902487">
                  <a:extLst>
                    <a:ext uri="{9D8B030D-6E8A-4147-A177-3AD203B41FA5}">
                      <a16:colId xmlns:a16="http://schemas.microsoft.com/office/drawing/2014/main" val="1711937515"/>
                    </a:ext>
                  </a:extLst>
                </a:gridCol>
                <a:gridCol w="902487">
                  <a:extLst>
                    <a:ext uri="{9D8B030D-6E8A-4147-A177-3AD203B41FA5}">
                      <a16:colId xmlns:a16="http://schemas.microsoft.com/office/drawing/2014/main" val="587156402"/>
                    </a:ext>
                  </a:extLst>
                </a:gridCol>
                <a:gridCol w="902487">
                  <a:extLst>
                    <a:ext uri="{9D8B030D-6E8A-4147-A177-3AD203B41FA5}">
                      <a16:colId xmlns:a16="http://schemas.microsoft.com/office/drawing/2014/main" val="1600230899"/>
                    </a:ext>
                  </a:extLst>
                </a:gridCol>
                <a:gridCol w="902487">
                  <a:extLst>
                    <a:ext uri="{9D8B030D-6E8A-4147-A177-3AD203B41FA5}">
                      <a16:colId xmlns:a16="http://schemas.microsoft.com/office/drawing/2014/main" val="419955791"/>
                    </a:ext>
                  </a:extLst>
                </a:gridCol>
                <a:gridCol w="902487">
                  <a:extLst>
                    <a:ext uri="{9D8B030D-6E8A-4147-A177-3AD203B41FA5}">
                      <a16:colId xmlns:a16="http://schemas.microsoft.com/office/drawing/2014/main" val="361290345"/>
                    </a:ext>
                  </a:extLst>
                </a:gridCol>
              </a:tblGrid>
              <a:tr h="531893">
                <a:tc>
                  <a:txBody>
                    <a:bodyPr/>
                    <a:lstStyle/>
                    <a:p>
                      <a:pPr algn="r" fontAlgn="ctr"/>
                      <a:br>
                        <a:rPr lang="en-GB" b="1">
                          <a:effectLst/>
                        </a:rPr>
                      </a:br>
                      <a:r>
                        <a:rPr lang="en-GB" b="1">
                          <a:effectLst/>
                        </a:rPr>
                        <a:t>place</a:t>
                      </a:r>
                    </a:p>
                  </a:txBody>
                  <a:tcPr anchor="ctr">
                    <a:lnL>
                      <a:noFill/>
                    </a:lnL>
                    <a:lnR>
                      <a:noFill/>
                    </a:lnR>
                    <a:lnT>
                      <a:noFill/>
                    </a:lnT>
                    <a:lnB>
                      <a:noFill/>
                    </a:lnB>
                  </a:tcPr>
                </a:tc>
                <a:tc>
                  <a:txBody>
                    <a:bodyPr/>
                    <a:lstStyle/>
                    <a:p>
                      <a:pPr algn="r" fontAlgn="ctr"/>
                      <a:r>
                        <a:rPr lang="en-GB" b="1">
                          <a:effectLst/>
                        </a:rPr>
                        <a:t>pct_own</a:t>
                      </a:r>
                    </a:p>
                  </a:txBody>
                  <a:tcPr anchor="ctr">
                    <a:lnL>
                      <a:noFill/>
                    </a:lnL>
                    <a:lnR>
                      <a:noFill/>
                    </a:lnR>
                    <a:lnT>
                      <a:noFill/>
                    </a:lnT>
                    <a:lnB>
                      <a:noFill/>
                    </a:lnB>
                  </a:tcPr>
                </a:tc>
                <a:tc>
                  <a:txBody>
                    <a:bodyPr/>
                    <a:lstStyle/>
                    <a:p>
                      <a:pPr algn="r" fontAlgn="ctr"/>
                      <a:r>
                        <a:rPr lang="en-GB" b="1">
                          <a:effectLst/>
                        </a:rPr>
                        <a:t>second_mortgage</a:t>
                      </a:r>
                    </a:p>
                  </a:txBody>
                  <a:tcPr anchor="ctr">
                    <a:lnL>
                      <a:noFill/>
                    </a:lnL>
                    <a:lnR>
                      <a:noFill/>
                    </a:lnR>
                    <a:lnT>
                      <a:noFill/>
                    </a:lnT>
                    <a:lnB>
                      <a:noFill/>
                    </a:lnB>
                  </a:tcPr>
                </a:tc>
                <a:tc>
                  <a:txBody>
                    <a:bodyPr/>
                    <a:lstStyle/>
                    <a:p>
                      <a:pPr algn="r" fontAlgn="ctr"/>
                      <a:r>
                        <a:rPr lang="en-GB" b="1">
                          <a:effectLst/>
                        </a:rPr>
                        <a:t>lat</a:t>
                      </a:r>
                    </a:p>
                  </a:txBody>
                  <a:tcPr anchor="ctr">
                    <a:lnL>
                      <a:noFill/>
                    </a:lnL>
                    <a:lnR>
                      <a:noFill/>
                    </a:lnR>
                    <a:lnT>
                      <a:noFill/>
                    </a:lnT>
                    <a:lnB>
                      <a:noFill/>
                    </a:lnB>
                  </a:tcPr>
                </a:tc>
                <a:tc>
                  <a:txBody>
                    <a:bodyPr/>
                    <a:lstStyle/>
                    <a:p>
                      <a:pPr algn="r" fontAlgn="ctr"/>
                      <a:r>
                        <a:rPr lang="en-GB" b="1">
                          <a:effectLst/>
                        </a:rPr>
                        <a:t>lng</a:t>
                      </a:r>
                    </a:p>
                  </a:txBody>
                  <a:tcPr anchor="ctr">
                    <a:lnL>
                      <a:noFill/>
                    </a:lnL>
                    <a:lnR>
                      <a:noFill/>
                    </a:lnR>
                    <a:lnT>
                      <a:noFill/>
                    </a:lnT>
                    <a:lnB>
                      <a:noFill/>
                    </a:lnB>
                  </a:tcPr>
                </a:tc>
                <a:tc>
                  <a:txBody>
                    <a:bodyPr/>
                    <a:lstStyle/>
                    <a:p>
                      <a:endParaRPr lang="en-GB"/>
                    </a:p>
                  </a:txBody>
                  <a:tcPr>
                    <a:lnL>
                      <a:noFill/>
                    </a:lnL>
                  </a:tcPr>
                </a:tc>
                <a:extLst>
                  <a:ext uri="{0D108BD9-81ED-4DB2-BD59-A6C34878D82A}">
                    <a16:rowId xmlns:a16="http://schemas.microsoft.com/office/drawing/2014/main" val="1032582682"/>
                  </a:ext>
                </a:extLst>
              </a:tr>
              <a:tr h="531893">
                <a:tc>
                  <a:txBody>
                    <a:bodyPr/>
                    <a:lstStyle/>
                    <a:p>
                      <a:pPr algn="r" fontAlgn="ctr"/>
                      <a:r>
                        <a:rPr lang="en-GB" b="1">
                          <a:effectLst/>
                        </a:rPr>
                        <a:t>0</a:t>
                      </a:r>
                    </a:p>
                  </a:txBody>
                  <a:tcPr anchor="ctr">
                    <a:lnL>
                      <a:noFill/>
                    </a:lnL>
                    <a:lnR>
                      <a:noFill/>
                    </a:lnR>
                    <a:lnT>
                      <a:noFill/>
                    </a:lnT>
                    <a:lnB>
                      <a:noFill/>
                    </a:lnB>
                    <a:solidFill>
                      <a:srgbClr val="F5F5F5"/>
                    </a:solidFill>
                  </a:tcPr>
                </a:tc>
                <a:tc>
                  <a:txBody>
                    <a:bodyPr/>
                    <a:lstStyle/>
                    <a:p>
                      <a:pPr algn="r" fontAlgn="ctr"/>
                      <a:r>
                        <a:rPr lang="en-GB">
                          <a:effectLst/>
                        </a:rPr>
                        <a:t>Worcester City</a:t>
                      </a:r>
                    </a:p>
                  </a:txBody>
                  <a:tcPr anchor="ctr">
                    <a:lnL>
                      <a:noFill/>
                    </a:lnL>
                    <a:lnR>
                      <a:noFill/>
                    </a:lnR>
                    <a:lnT>
                      <a:noFill/>
                    </a:lnT>
                    <a:lnB>
                      <a:noFill/>
                    </a:lnB>
                    <a:solidFill>
                      <a:srgbClr val="F5F5F5"/>
                    </a:solidFill>
                  </a:tcPr>
                </a:tc>
                <a:tc>
                  <a:txBody>
                    <a:bodyPr/>
                    <a:lstStyle/>
                    <a:p>
                      <a:pPr algn="r" fontAlgn="ctr"/>
                      <a:r>
                        <a:rPr lang="en-GB">
                          <a:effectLst/>
                        </a:rPr>
                        <a:t>0.20247</a:t>
                      </a:r>
                    </a:p>
                  </a:txBody>
                  <a:tcPr anchor="ctr">
                    <a:lnL>
                      <a:noFill/>
                    </a:lnL>
                    <a:lnR>
                      <a:noFill/>
                    </a:lnR>
                    <a:lnT>
                      <a:noFill/>
                    </a:lnT>
                    <a:lnB>
                      <a:noFill/>
                    </a:lnB>
                    <a:solidFill>
                      <a:srgbClr val="F5F5F5"/>
                    </a:solidFill>
                  </a:tcPr>
                </a:tc>
                <a:tc>
                  <a:txBody>
                    <a:bodyPr/>
                    <a:lstStyle/>
                    <a:p>
                      <a:pPr algn="r" fontAlgn="ctr"/>
                      <a:r>
                        <a:rPr lang="en-GB">
                          <a:effectLst/>
                        </a:rPr>
                        <a:t>0.43363</a:t>
                      </a:r>
                    </a:p>
                  </a:txBody>
                  <a:tcPr anchor="ctr">
                    <a:lnL>
                      <a:noFill/>
                    </a:lnL>
                    <a:lnR>
                      <a:noFill/>
                    </a:lnR>
                    <a:lnT>
                      <a:noFill/>
                    </a:lnT>
                    <a:lnB>
                      <a:noFill/>
                    </a:lnB>
                    <a:solidFill>
                      <a:srgbClr val="F5F5F5"/>
                    </a:solidFill>
                  </a:tcPr>
                </a:tc>
                <a:tc>
                  <a:txBody>
                    <a:bodyPr/>
                    <a:lstStyle/>
                    <a:p>
                      <a:pPr algn="r" fontAlgn="ctr"/>
                      <a:r>
                        <a:rPr lang="en-GB">
                          <a:effectLst/>
                        </a:rPr>
                        <a:t>42.254262</a:t>
                      </a:r>
                    </a:p>
                  </a:txBody>
                  <a:tcPr anchor="ctr">
                    <a:lnL>
                      <a:noFill/>
                    </a:lnL>
                    <a:lnR>
                      <a:noFill/>
                    </a:lnR>
                    <a:lnT>
                      <a:noFill/>
                    </a:lnT>
                    <a:lnB>
                      <a:noFill/>
                    </a:lnB>
                    <a:solidFill>
                      <a:srgbClr val="F5F5F5"/>
                    </a:solidFill>
                  </a:tcPr>
                </a:tc>
                <a:tc>
                  <a:txBody>
                    <a:bodyPr/>
                    <a:lstStyle/>
                    <a:p>
                      <a:pPr algn="r" fontAlgn="ctr"/>
                      <a:r>
                        <a:rPr lang="en-GB">
                          <a:effectLst/>
                        </a:rPr>
                        <a:t>-71.800347</a:t>
                      </a:r>
                    </a:p>
                  </a:txBody>
                  <a:tcPr anchor="ctr">
                    <a:lnL>
                      <a:noFill/>
                    </a:lnL>
                    <a:lnR>
                      <a:noFill/>
                    </a:lnR>
                    <a:lnB>
                      <a:noFill/>
                    </a:lnB>
                    <a:solidFill>
                      <a:srgbClr val="F5F5F5"/>
                    </a:solidFill>
                  </a:tcPr>
                </a:tc>
                <a:extLst>
                  <a:ext uri="{0D108BD9-81ED-4DB2-BD59-A6C34878D82A}">
                    <a16:rowId xmlns:a16="http://schemas.microsoft.com/office/drawing/2014/main" val="1177385245"/>
                  </a:ext>
                </a:extLst>
              </a:tr>
              <a:tr h="531893">
                <a:tc>
                  <a:txBody>
                    <a:bodyPr/>
                    <a:lstStyle/>
                    <a:p>
                      <a:pPr algn="r" fontAlgn="ctr"/>
                      <a:r>
                        <a:rPr lang="en-GB" b="1">
                          <a:effectLst/>
                        </a:rPr>
                        <a:t>1</a:t>
                      </a:r>
                    </a:p>
                  </a:txBody>
                  <a:tcPr anchor="ctr">
                    <a:lnL>
                      <a:noFill/>
                    </a:lnL>
                    <a:lnR>
                      <a:noFill/>
                    </a:lnR>
                    <a:lnT>
                      <a:noFill/>
                    </a:lnT>
                    <a:lnB>
                      <a:noFill/>
                    </a:lnB>
                  </a:tcPr>
                </a:tc>
                <a:tc>
                  <a:txBody>
                    <a:bodyPr/>
                    <a:lstStyle/>
                    <a:p>
                      <a:pPr algn="r" fontAlgn="ctr"/>
                      <a:r>
                        <a:rPr lang="en-GB">
                          <a:effectLst/>
                        </a:rPr>
                        <a:t>Harbor Hills</a:t>
                      </a:r>
                    </a:p>
                  </a:txBody>
                  <a:tcPr anchor="ctr">
                    <a:lnL>
                      <a:noFill/>
                    </a:lnL>
                    <a:lnR>
                      <a:noFill/>
                    </a:lnR>
                    <a:lnT>
                      <a:noFill/>
                    </a:lnT>
                    <a:lnB>
                      <a:noFill/>
                    </a:lnB>
                  </a:tcPr>
                </a:tc>
                <a:tc>
                  <a:txBody>
                    <a:bodyPr/>
                    <a:lstStyle/>
                    <a:p>
                      <a:pPr algn="r" fontAlgn="ctr"/>
                      <a:r>
                        <a:rPr lang="en-GB">
                          <a:effectLst/>
                        </a:rPr>
                        <a:t>0.15618</a:t>
                      </a:r>
                    </a:p>
                  </a:txBody>
                  <a:tcPr anchor="ctr">
                    <a:lnL>
                      <a:noFill/>
                    </a:lnL>
                    <a:lnR>
                      <a:noFill/>
                    </a:lnR>
                    <a:lnT>
                      <a:noFill/>
                    </a:lnT>
                    <a:lnB>
                      <a:noFill/>
                    </a:lnB>
                  </a:tcPr>
                </a:tc>
                <a:tc>
                  <a:txBody>
                    <a:bodyPr/>
                    <a:lstStyle/>
                    <a:p>
                      <a:pPr algn="r" fontAlgn="ctr"/>
                      <a:r>
                        <a:rPr lang="en-GB">
                          <a:effectLst/>
                        </a:rPr>
                        <a:t>0.31818</a:t>
                      </a:r>
                    </a:p>
                  </a:txBody>
                  <a:tcPr anchor="ctr">
                    <a:lnL>
                      <a:noFill/>
                    </a:lnL>
                    <a:lnR>
                      <a:noFill/>
                    </a:lnR>
                    <a:lnT>
                      <a:noFill/>
                    </a:lnT>
                    <a:lnB>
                      <a:noFill/>
                    </a:lnB>
                  </a:tcPr>
                </a:tc>
                <a:tc>
                  <a:txBody>
                    <a:bodyPr/>
                    <a:lstStyle/>
                    <a:p>
                      <a:pPr algn="r" fontAlgn="ctr"/>
                      <a:r>
                        <a:rPr lang="en-GB">
                          <a:effectLst/>
                        </a:rPr>
                        <a:t>40.751809</a:t>
                      </a:r>
                    </a:p>
                  </a:txBody>
                  <a:tcPr anchor="ctr">
                    <a:lnL>
                      <a:noFill/>
                    </a:lnL>
                    <a:lnR>
                      <a:noFill/>
                    </a:lnR>
                    <a:lnT>
                      <a:noFill/>
                    </a:lnT>
                    <a:lnB>
                      <a:noFill/>
                    </a:lnB>
                  </a:tcPr>
                </a:tc>
                <a:tc>
                  <a:txBody>
                    <a:bodyPr/>
                    <a:lstStyle/>
                    <a:p>
                      <a:pPr algn="r" fontAlgn="ctr"/>
                      <a:r>
                        <a:rPr lang="en-GB">
                          <a:effectLst/>
                        </a:rPr>
                        <a:t>-73.853582</a:t>
                      </a:r>
                    </a:p>
                  </a:txBody>
                  <a:tcPr anchor="ctr">
                    <a:lnL>
                      <a:noFill/>
                    </a:lnL>
                    <a:lnR>
                      <a:noFill/>
                    </a:lnR>
                    <a:lnT>
                      <a:noFill/>
                    </a:lnT>
                    <a:lnB>
                      <a:noFill/>
                    </a:lnB>
                  </a:tcPr>
                </a:tc>
                <a:extLst>
                  <a:ext uri="{0D108BD9-81ED-4DB2-BD59-A6C34878D82A}">
                    <a16:rowId xmlns:a16="http://schemas.microsoft.com/office/drawing/2014/main" val="2886779281"/>
                  </a:ext>
                </a:extLst>
              </a:tr>
              <a:tr h="531893">
                <a:tc>
                  <a:txBody>
                    <a:bodyPr/>
                    <a:lstStyle/>
                    <a:p>
                      <a:pPr algn="r" fontAlgn="ctr"/>
                      <a:r>
                        <a:rPr lang="en-GB" b="1">
                          <a:effectLst/>
                        </a:rPr>
                        <a:t>2</a:t>
                      </a:r>
                    </a:p>
                  </a:txBody>
                  <a:tcPr anchor="ctr">
                    <a:lnL>
                      <a:noFill/>
                    </a:lnL>
                    <a:lnR>
                      <a:noFill/>
                    </a:lnR>
                    <a:lnT>
                      <a:noFill/>
                    </a:lnT>
                    <a:lnB>
                      <a:noFill/>
                    </a:lnB>
                    <a:solidFill>
                      <a:srgbClr val="F5F5F5"/>
                    </a:solidFill>
                  </a:tcPr>
                </a:tc>
                <a:tc>
                  <a:txBody>
                    <a:bodyPr/>
                    <a:lstStyle/>
                    <a:p>
                      <a:pPr algn="r" fontAlgn="ctr"/>
                      <a:r>
                        <a:rPr lang="en-GB">
                          <a:effectLst/>
                        </a:rPr>
                        <a:t>Glen Burnie</a:t>
                      </a:r>
                    </a:p>
                  </a:txBody>
                  <a:tcPr anchor="ctr">
                    <a:lnL>
                      <a:noFill/>
                    </a:lnL>
                    <a:lnR>
                      <a:noFill/>
                    </a:lnR>
                    <a:lnT>
                      <a:noFill/>
                    </a:lnT>
                    <a:lnB>
                      <a:noFill/>
                    </a:lnB>
                    <a:solidFill>
                      <a:srgbClr val="F5F5F5"/>
                    </a:solidFill>
                  </a:tcPr>
                </a:tc>
                <a:tc>
                  <a:txBody>
                    <a:bodyPr/>
                    <a:lstStyle/>
                    <a:p>
                      <a:pPr algn="r" fontAlgn="ctr"/>
                      <a:r>
                        <a:rPr lang="en-GB">
                          <a:effectLst/>
                        </a:rPr>
                        <a:t>0.22380</a:t>
                      </a:r>
                    </a:p>
                  </a:txBody>
                  <a:tcPr anchor="ctr">
                    <a:lnL>
                      <a:noFill/>
                    </a:lnL>
                    <a:lnR>
                      <a:noFill/>
                    </a:lnR>
                    <a:lnT>
                      <a:noFill/>
                    </a:lnT>
                    <a:lnB>
                      <a:noFill/>
                    </a:lnB>
                    <a:solidFill>
                      <a:srgbClr val="F5F5F5"/>
                    </a:solidFill>
                  </a:tcPr>
                </a:tc>
                <a:tc>
                  <a:txBody>
                    <a:bodyPr/>
                    <a:lstStyle/>
                    <a:p>
                      <a:pPr algn="r" fontAlgn="ctr"/>
                      <a:r>
                        <a:rPr lang="en-GB">
                          <a:effectLst/>
                        </a:rPr>
                        <a:t>0.30212</a:t>
                      </a:r>
                    </a:p>
                  </a:txBody>
                  <a:tcPr anchor="ctr">
                    <a:lnL>
                      <a:noFill/>
                    </a:lnL>
                    <a:lnR>
                      <a:noFill/>
                    </a:lnR>
                    <a:lnT>
                      <a:noFill/>
                    </a:lnT>
                    <a:lnB>
                      <a:noFill/>
                    </a:lnB>
                    <a:solidFill>
                      <a:srgbClr val="F5F5F5"/>
                    </a:solidFill>
                  </a:tcPr>
                </a:tc>
                <a:tc>
                  <a:txBody>
                    <a:bodyPr/>
                    <a:lstStyle/>
                    <a:p>
                      <a:pPr algn="r" fontAlgn="ctr"/>
                      <a:r>
                        <a:rPr lang="en-GB">
                          <a:effectLst/>
                        </a:rPr>
                        <a:t>39.127273</a:t>
                      </a:r>
                    </a:p>
                  </a:txBody>
                  <a:tcPr anchor="ctr">
                    <a:lnL>
                      <a:noFill/>
                    </a:lnL>
                    <a:lnR>
                      <a:noFill/>
                    </a:lnR>
                    <a:lnT>
                      <a:noFill/>
                    </a:lnT>
                    <a:lnB>
                      <a:noFill/>
                    </a:lnB>
                    <a:solidFill>
                      <a:srgbClr val="F5F5F5"/>
                    </a:solidFill>
                  </a:tcPr>
                </a:tc>
                <a:tc>
                  <a:txBody>
                    <a:bodyPr/>
                    <a:lstStyle/>
                    <a:p>
                      <a:pPr algn="r" fontAlgn="ctr"/>
                      <a:r>
                        <a:rPr lang="en-GB">
                          <a:effectLst/>
                        </a:rPr>
                        <a:t>-76.635265</a:t>
                      </a:r>
                    </a:p>
                  </a:txBody>
                  <a:tcPr anchor="ctr">
                    <a:lnL>
                      <a:noFill/>
                    </a:lnL>
                    <a:lnR>
                      <a:noFill/>
                    </a:lnR>
                    <a:lnT>
                      <a:noFill/>
                    </a:lnT>
                    <a:lnB>
                      <a:noFill/>
                    </a:lnB>
                    <a:solidFill>
                      <a:srgbClr val="F5F5F5"/>
                    </a:solidFill>
                  </a:tcPr>
                </a:tc>
                <a:extLst>
                  <a:ext uri="{0D108BD9-81ED-4DB2-BD59-A6C34878D82A}">
                    <a16:rowId xmlns:a16="http://schemas.microsoft.com/office/drawing/2014/main" val="1012652880"/>
                  </a:ext>
                </a:extLst>
              </a:tr>
              <a:tr h="531893">
                <a:tc>
                  <a:txBody>
                    <a:bodyPr/>
                    <a:lstStyle/>
                    <a:p>
                      <a:pPr algn="r" fontAlgn="ctr"/>
                      <a:r>
                        <a:rPr lang="en-GB" b="1">
                          <a:effectLst/>
                        </a:rPr>
                        <a:t>3</a:t>
                      </a:r>
                    </a:p>
                  </a:txBody>
                  <a:tcPr anchor="ctr">
                    <a:lnL>
                      <a:noFill/>
                    </a:lnL>
                    <a:lnR>
                      <a:noFill/>
                    </a:lnR>
                    <a:lnT>
                      <a:noFill/>
                    </a:lnT>
                    <a:lnB>
                      <a:noFill/>
                    </a:lnB>
                  </a:tcPr>
                </a:tc>
                <a:tc>
                  <a:txBody>
                    <a:bodyPr/>
                    <a:lstStyle/>
                    <a:p>
                      <a:pPr algn="r" fontAlgn="ctr"/>
                      <a:r>
                        <a:rPr lang="en-GB">
                          <a:effectLst/>
                        </a:rPr>
                        <a:t>Egypt Lake-leto</a:t>
                      </a:r>
                    </a:p>
                  </a:txBody>
                  <a:tcPr anchor="ctr">
                    <a:lnL>
                      <a:noFill/>
                    </a:lnL>
                    <a:lnR>
                      <a:noFill/>
                    </a:lnR>
                    <a:lnT>
                      <a:noFill/>
                    </a:lnT>
                    <a:lnB>
                      <a:noFill/>
                    </a:lnB>
                  </a:tcPr>
                </a:tc>
                <a:tc>
                  <a:txBody>
                    <a:bodyPr/>
                    <a:lstStyle/>
                    <a:p>
                      <a:pPr algn="r" fontAlgn="ctr"/>
                      <a:r>
                        <a:rPr lang="en-GB">
                          <a:effectLst/>
                        </a:rPr>
                        <a:t>0.11618</a:t>
                      </a:r>
                    </a:p>
                  </a:txBody>
                  <a:tcPr anchor="ctr">
                    <a:lnL>
                      <a:noFill/>
                    </a:lnL>
                    <a:lnR>
                      <a:noFill/>
                    </a:lnR>
                    <a:lnT>
                      <a:noFill/>
                    </a:lnT>
                    <a:lnB>
                      <a:noFill/>
                    </a:lnB>
                  </a:tcPr>
                </a:tc>
                <a:tc>
                  <a:txBody>
                    <a:bodyPr/>
                    <a:lstStyle/>
                    <a:p>
                      <a:pPr algn="r" fontAlgn="ctr"/>
                      <a:r>
                        <a:rPr lang="en-GB" dirty="0">
                          <a:effectLst/>
                        </a:rPr>
                        <a:t>0.28972</a:t>
                      </a:r>
                    </a:p>
                  </a:txBody>
                  <a:tcPr anchor="ctr">
                    <a:lnL>
                      <a:noFill/>
                    </a:lnL>
                    <a:lnR>
                      <a:noFill/>
                    </a:lnR>
                    <a:lnT>
                      <a:noFill/>
                    </a:lnT>
                    <a:lnB>
                      <a:noFill/>
                    </a:lnB>
                  </a:tcPr>
                </a:tc>
                <a:tc>
                  <a:txBody>
                    <a:bodyPr/>
                    <a:lstStyle/>
                    <a:p>
                      <a:pPr algn="r" fontAlgn="ctr"/>
                      <a:r>
                        <a:rPr lang="en-GB">
                          <a:effectLst/>
                        </a:rPr>
                        <a:t>28.029063</a:t>
                      </a:r>
                    </a:p>
                  </a:txBody>
                  <a:tcPr anchor="ctr">
                    <a:lnL>
                      <a:noFill/>
                    </a:lnL>
                    <a:lnR>
                      <a:noFill/>
                    </a:lnR>
                    <a:lnT>
                      <a:noFill/>
                    </a:lnT>
                    <a:lnB>
                      <a:noFill/>
                    </a:lnB>
                  </a:tcPr>
                </a:tc>
                <a:tc>
                  <a:txBody>
                    <a:bodyPr/>
                    <a:lstStyle/>
                    <a:p>
                      <a:pPr algn="r" fontAlgn="ctr"/>
                      <a:r>
                        <a:rPr lang="en-GB">
                          <a:effectLst/>
                        </a:rPr>
                        <a:t>-82.495395</a:t>
                      </a:r>
                    </a:p>
                  </a:txBody>
                  <a:tcPr anchor="ctr">
                    <a:lnL>
                      <a:noFill/>
                    </a:lnL>
                    <a:lnR>
                      <a:noFill/>
                    </a:lnR>
                    <a:lnT>
                      <a:noFill/>
                    </a:lnT>
                    <a:lnB>
                      <a:noFill/>
                    </a:lnB>
                  </a:tcPr>
                </a:tc>
                <a:extLst>
                  <a:ext uri="{0D108BD9-81ED-4DB2-BD59-A6C34878D82A}">
                    <a16:rowId xmlns:a16="http://schemas.microsoft.com/office/drawing/2014/main" val="3372785422"/>
                  </a:ext>
                </a:extLst>
              </a:tr>
              <a:tr h="531893">
                <a:tc>
                  <a:txBody>
                    <a:bodyPr/>
                    <a:lstStyle/>
                    <a:p>
                      <a:pPr algn="r" fontAlgn="ctr"/>
                      <a:r>
                        <a:rPr lang="en-GB" b="1">
                          <a:effectLst/>
                        </a:rPr>
                        <a:t>4</a:t>
                      </a:r>
                    </a:p>
                  </a:txBody>
                  <a:tcPr anchor="ctr">
                    <a:lnL>
                      <a:noFill/>
                    </a:lnL>
                    <a:lnR>
                      <a:noFill/>
                    </a:lnR>
                    <a:lnT>
                      <a:noFill/>
                    </a:lnT>
                    <a:lnB>
                      <a:noFill/>
                    </a:lnB>
                    <a:solidFill>
                      <a:srgbClr val="F5F5F5"/>
                    </a:solidFill>
                  </a:tcPr>
                </a:tc>
                <a:tc>
                  <a:txBody>
                    <a:bodyPr/>
                    <a:lstStyle/>
                    <a:p>
                      <a:pPr algn="r" fontAlgn="ctr"/>
                      <a:r>
                        <a:rPr lang="en-GB">
                          <a:effectLst/>
                        </a:rPr>
                        <a:t>Lincolnwood</a:t>
                      </a:r>
                    </a:p>
                  </a:txBody>
                  <a:tcPr anchor="ctr">
                    <a:lnL>
                      <a:noFill/>
                    </a:lnL>
                    <a:lnR>
                      <a:noFill/>
                    </a:lnR>
                    <a:lnT>
                      <a:noFill/>
                    </a:lnT>
                    <a:lnB>
                      <a:noFill/>
                    </a:lnB>
                    <a:solidFill>
                      <a:srgbClr val="F5F5F5"/>
                    </a:solidFill>
                  </a:tcPr>
                </a:tc>
                <a:tc>
                  <a:txBody>
                    <a:bodyPr/>
                    <a:lstStyle/>
                    <a:p>
                      <a:pPr algn="r" fontAlgn="ctr"/>
                      <a:r>
                        <a:rPr lang="en-GB">
                          <a:effectLst/>
                        </a:rPr>
                        <a:t>0.14228</a:t>
                      </a:r>
                    </a:p>
                  </a:txBody>
                  <a:tcPr anchor="ctr">
                    <a:lnL>
                      <a:noFill/>
                    </a:lnL>
                    <a:lnR>
                      <a:noFill/>
                    </a:lnR>
                    <a:lnT>
                      <a:noFill/>
                    </a:lnT>
                    <a:lnB>
                      <a:noFill/>
                    </a:lnB>
                    <a:solidFill>
                      <a:srgbClr val="F5F5F5"/>
                    </a:solidFill>
                  </a:tcPr>
                </a:tc>
                <a:tc>
                  <a:txBody>
                    <a:bodyPr/>
                    <a:lstStyle/>
                    <a:p>
                      <a:pPr algn="r" fontAlgn="ctr"/>
                      <a:r>
                        <a:rPr lang="en-GB">
                          <a:effectLst/>
                        </a:rPr>
                        <a:t>0.28899</a:t>
                      </a:r>
                    </a:p>
                  </a:txBody>
                  <a:tcPr anchor="ctr">
                    <a:lnL>
                      <a:noFill/>
                    </a:lnL>
                    <a:lnR>
                      <a:noFill/>
                    </a:lnR>
                    <a:lnT>
                      <a:noFill/>
                    </a:lnT>
                    <a:lnB>
                      <a:noFill/>
                    </a:lnB>
                    <a:solidFill>
                      <a:srgbClr val="F5F5F5"/>
                    </a:solidFill>
                  </a:tcPr>
                </a:tc>
                <a:tc>
                  <a:txBody>
                    <a:bodyPr/>
                    <a:lstStyle/>
                    <a:p>
                      <a:pPr algn="r" fontAlgn="ctr"/>
                      <a:r>
                        <a:rPr lang="en-GB">
                          <a:effectLst/>
                        </a:rPr>
                        <a:t>41.967289</a:t>
                      </a:r>
                    </a:p>
                  </a:txBody>
                  <a:tcPr anchor="ctr">
                    <a:lnL>
                      <a:noFill/>
                    </a:lnL>
                    <a:lnR>
                      <a:noFill/>
                    </a:lnR>
                    <a:lnT>
                      <a:noFill/>
                    </a:lnT>
                    <a:lnB>
                      <a:noFill/>
                    </a:lnB>
                    <a:solidFill>
                      <a:srgbClr val="F5F5F5"/>
                    </a:solidFill>
                  </a:tcPr>
                </a:tc>
                <a:tc>
                  <a:txBody>
                    <a:bodyPr/>
                    <a:lstStyle/>
                    <a:p>
                      <a:pPr algn="r" fontAlgn="ctr"/>
                      <a:r>
                        <a:rPr lang="en-GB" dirty="0">
                          <a:effectLst/>
                        </a:rPr>
                        <a:t>-87.652434</a:t>
                      </a:r>
                    </a:p>
                  </a:txBody>
                  <a:tcPr anchor="ctr">
                    <a:lnL>
                      <a:noFill/>
                    </a:lnL>
                    <a:lnR>
                      <a:noFill/>
                    </a:lnR>
                    <a:lnT>
                      <a:noFill/>
                    </a:lnT>
                    <a:lnB>
                      <a:noFill/>
                    </a:lnB>
                    <a:solidFill>
                      <a:srgbClr val="F5F5F5"/>
                    </a:solidFill>
                  </a:tcPr>
                </a:tc>
                <a:extLst>
                  <a:ext uri="{0D108BD9-81ED-4DB2-BD59-A6C34878D82A}">
                    <a16:rowId xmlns:a16="http://schemas.microsoft.com/office/drawing/2014/main" val="2690637274"/>
                  </a:ext>
                </a:extLst>
              </a:tr>
            </a:tbl>
          </a:graphicData>
        </a:graphic>
      </p:graphicFrame>
    </p:spTree>
    <p:extLst>
      <p:ext uri="{BB962C8B-B14F-4D97-AF65-F5344CB8AC3E}">
        <p14:creationId xmlns:p14="http://schemas.microsoft.com/office/powerpoint/2010/main" val="334944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C542-902B-4A28-B01E-FF9FF6A35433}"/>
              </a:ext>
            </a:extLst>
          </p:cNvPr>
          <p:cNvSpPr>
            <a:spLocks noGrp="1"/>
          </p:cNvSpPr>
          <p:nvPr>
            <p:ph type="title"/>
          </p:nvPr>
        </p:nvSpPr>
        <p:spPr/>
        <p:txBody>
          <a:bodyPr/>
          <a:lstStyle/>
          <a:p>
            <a:r>
              <a:rPr lang="en-US" dirty="0"/>
              <a:t>Week 2</a:t>
            </a:r>
            <a:endParaRPr lang="en-GB" dirty="0"/>
          </a:p>
        </p:txBody>
      </p:sp>
      <p:pic>
        <p:nvPicPr>
          <p:cNvPr id="5" name="Content Placeholder 4">
            <a:extLst>
              <a:ext uri="{FF2B5EF4-FFF2-40B4-BE49-F238E27FC236}">
                <a16:creationId xmlns:a16="http://schemas.microsoft.com/office/drawing/2014/main" id="{378E5C1D-3B1E-453D-B1D4-556FD6C13C16}"/>
              </a:ext>
            </a:extLst>
          </p:cNvPr>
          <p:cNvPicPr>
            <a:picLocks noGrp="1" noChangeAspect="1"/>
          </p:cNvPicPr>
          <p:nvPr>
            <p:ph idx="1"/>
          </p:nvPr>
        </p:nvPicPr>
        <p:blipFill>
          <a:blip r:embed="rId2"/>
          <a:stretch>
            <a:fillRect/>
          </a:stretch>
        </p:blipFill>
        <p:spPr>
          <a:xfrm>
            <a:off x="2811834" y="3197594"/>
            <a:ext cx="3128897" cy="1694598"/>
          </a:xfrm>
        </p:spPr>
      </p:pic>
      <p:sp>
        <p:nvSpPr>
          <p:cNvPr id="7" name="TextBox 6">
            <a:extLst>
              <a:ext uri="{FF2B5EF4-FFF2-40B4-BE49-F238E27FC236}">
                <a16:creationId xmlns:a16="http://schemas.microsoft.com/office/drawing/2014/main" id="{A0D0B35F-EEB6-4A92-ADF3-2D6051458A83}"/>
              </a:ext>
            </a:extLst>
          </p:cNvPr>
          <p:cNvSpPr txBox="1"/>
          <p:nvPr/>
        </p:nvSpPr>
        <p:spPr>
          <a:xfrm>
            <a:off x="690208" y="1515595"/>
            <a:ext cx="7580871" cy="646331"/>
          </a:xfrm>
          <a:prstGeom prst="rect">
            <a:avLst/>
          </a:prstGeom>
          <a:noFill/>
        </p:spPr>
        <p:txBody>
          <a:bodyPr wrap="square">
            <a:spAutoFit/>
          </a:bodyPr>
          <a:lstStyle/>
          <a:p>
            <a:pPr algn="l"/>
            <a:r>
              <a:rPr lang="en-US" b="1" dirty="0">
                <a:solidFill>
                  <a:srgbClr val="1A466C"/>
                </a:solidFill>
                <a:latin typeface="Helvetica Neue"/>
              </a:rPr>
              <a:t>Debt vs Bad debt comparison &amp; distribution of 2nd mortgage, home equity, good debt, and bad debt for different cities</a:t>
            </a:r>
          </a:p>
        </p:txBody>
      </p:sp>
      <p:pic>
        <p:nvPicPr>
          <p:cNvPr id="6" name="Picture 5">
            <a:extLst>
              <a:ext uri="{FF2B5EF4-FFF2-40B4-BE49-F238E27FC236}">
                <a16:creationId xmlns:a16="http://schemas.microsoft.com/office/drawing/2014/main" id="{2E1355BF-D32E-4B26-967D-C4BE0A93E834}"/>
              </a:ext>
            </a:extLst>
          </p:cNvPr>
          <p:cNvPicPr>
            <a:picLocks noChangeAspect="1"/>
          </p:cNvPicPr>
          <p:nvPr/>
        </p:nvPicPr>
        <p:blipFill>
          <a:blip r:embed="rId3"/>
          <a:stretch>
            <a:fillRect/>
          </a:stretch>
        </p:blipFill>
        <p:spPr>
          <a:xfrm>
            <a:off x="868417" y="2311760"/>
            <a:ext cx="2706533" cy="1310250"/>
          </a:xfrm>
          <a:prstGeom prst="rect">
            <a:avLst/>
          </a:prstGeom>
        </p:spPr>
      </p:pic>
      <p:pic>
        <p:nvPicPr>
          <p:cNvPr id="8" name="Picture 7">
            <a:extLst>
              <a:ext uri="{FF2B5EF4-FFF2-40B4-BE49-F238E27FC236}">
                <a16:creationId xmlns:a16="http://schemas.microsoft.com/office/drawing/2014/main" id="{488C9651-E0C2-4EFC-ABE5-530E6F72ACB7}"/>
              </a:ext>
            </a:extLst>
          </p:cNvPr>
          <p:cNvPicPr>
            <a:picLocks noChangeAspect="1"/>
          </p:cNvPicPr>
          <p:nvPr/>
        </p:nvPicPr>
        <p:blipFill>
          <a:blip r:embed="rId4"/>
          <a:stretch>
            <a:fillRect/>
          </a:stretch>
        </p:blipFill>
        <p:spPr>
          <a:xfrm>
            <a:off x="678289" y="4507844"/>
            <a:ext cx="3242499" cy="1503202"/>
          </a:xfrm>
          <a:prstGeom prst="rect">
            <a:avLst/>
          </a:prstGeom>
        </p:spPr>
      </p:pic>
      <p:pic>
        <p:nvPicPr>
          <p:cNvPr id="9" name="Picture 8">
            <a:extLst>
              <a:ext uri="{FF2B5EF4-FFF2-40B4-BE49-F238E27FC236}">
                <a16:creationId xmlns:a16="http://schemas.microsoft.com/office/drawing/2014/main" id="{39DF5941-0AA7-4794-9059-5D55DBCFB97B}"/>
              </a:ext>
            </a:extLst>
          </p:cNvPr>
          <p:cNvPicPr>
            <a:picLocks noChangeAspect="1"/>
          </p:cNvPicPr>
          <p:nvPr/>
        </p:nvPicPr>
        <p:blipFill>
          <a:blip r:embed="rId5"/>
          <a:stretch>
            <a:fillRect/>
          </a:stretch>
        </p:blipFill>
        <p:spPr>
          <a:xfrm>
            <a:off x="5351661" y="2311761"/>
            <a:ext cx="2923922" cy="1310250"/>
          </a:xfrm>
          <a:prstGeom prst="rect">
            <a:avLst/>
          </a:prstGeom>
        </p:spPr>
      </p:pic>
      <p:pic>
        <p:nvPicPr>
          <p:cNvPr id="10" name="Picture 9">
            <a:extLst>
              <a:ext uri="{FF2B5EF4-FFF2-40B4-BE49-F238E27FC236}">
                <a16:creationId xmlns:a16="http://schemas.microsoft.com/office/drawing/2014/main" id="{22118D7B-1D04-4C25-8A05-6E781B7F335C}"/>
              </a:ext>
            </a:extLst>
          </p:cNvPr>
          <p:cNvPicPr>
            <a:picLocks noChangeAspect="1"/>
          </p:cNvPicPr>
          <p:nvPr/>
        </p:nvPicPr>
        <p:blipFill>
          <a:blip r:embed="rId6"/>
          <a:stretch>
            <a:fillRect/>
          </a:stretch>
        </p:blipFill>
        <p:spPr>
          <a:xfrm>
            <a:off x="5161532" y="4460276"/>
            <a:ext cx="3304179" cy="1616469"/>
          </a:xfrm>
          <a:prstGeom prst="rect">
            <a:avLst/>
          </a:prstGeom>
        </p:spPr>
      </p:pic>
    </p:spTree>
    <p:extLst>
      <p:ext uri="{BB962C8B-B14F-4D97-AF65-F5344CB8AC3E}">
        <p14:creationId xmlns:p14="http://schemas.microsoft.com/office/powerpoint/2010/main" val="81374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7D77-A1C0-4327-B891-4B79F44E19FF}"/>
              </a:ext>
            </a:extLst>
          </p:cNvPr>
          <p:cNvSpPr>
            <a:spLocks noGrp="1"/>
          </p:cNvSpPr>
          <p:nvPr>
            <p:ph type="title"/>
          </p:nvPr>
        </p:nvSpPr>
        <p:spPr/>
        <p:txBody>
          <a:bodyPr/>
          <a:lstStyle/>
          <a:p>
            <a:r>
              <a:rPr lang="en-US" dirty="0"/>
              <a:t>Week 3</a:t>
            </a:r>
            <a:endParaRPr lang="en-GB" dirty="0"/>
          </a:p>
        </p:txBody>
      </p:sp>
      <p:sp>
        <p:nvSpPr>
          <p:cNvPr id="3" name="Content Placeholder 2">
            <a:extLst>
              <a:ext uri="{FF2B5EF4-FFF2-40B4-BE49-F238E27FC236}">
                <a16:creationId xmlns:a16="http://schemas.microsoft.com/office/drawing/2014/main" id="{63709972-BB0E-44D6-A91C-2B76B5F433FC}"/>
              </a:ext>
            </a:extLst>
          </p:cNvPr>
          <p:cNvSpPr>
            <a:spLocks noGrp="1"/>
          </p:cNvSpPr>
          <p:nvPr>
            <p:ph idx="1"/>
          </p:nvPr>
        </p:nvSpPr>
        <p:spPr/>
        <p:txBody>
          <a:bodyPr/>
          <a:lstStyle/>
          <a:p>
            <a:r>
              <a:rPr lang="en-US" b="1" i="0" dirty="0">
                <a:solidFill>
                  <a:srgbClr val="000000"/>
                </a:solidFill>
                <a:effectLst/>
                <a:latin typeface="Helvetica Neue"/>
              </a:rPr>
              <a:t>Collated income distribution chart for family income, house hold income, and remaining income</a:t>
            </a:r>
            <a:r>
              <a:rPr lang="en-US" b="1" i="0" u="none" strike="noStrike" dirty="0">
                <a:solidFill>
                  <a:srgbClr val="296EAA"/>
                </a:solidFill>
                <a:effectLst/>
                <a:latin typeface="Helvetica Neue"/>
                <a:hlinkClick r:id="rId2"/>
              </a:rPr>
              <a:t>¶</a:t>
            </a:r>
            <a:endParaRPr lang="en-US" b="1" i="0" dirty="0">
              <a:solidFill>
                <a:srgbClr val="000000"/>
              </a:solidFill>
              <a:effectLst/>
              <a:latin typeface="Helvetica Neue"/>
            </a:endParaRPr>
          </a:p>
          <a:p>
            <a:endParaRPr lang="en-GB" dirty="0"/>
          </a:p>
        </p:txBody>
      </p:sp>
      <p:pic>
        <p:nvPicPr>
          <p:cNvPr id="5" name="Picture 4">
            <a:extLst>
              <a:ext uri="{FF2B5EF4-FFF2-40B4-BE49-F238E27FC236}">
                <a16:creationId xmlns:a16="http://schemas.microsoft.com/office/drawing/2014/main" id="{08DA01FA-1C99-4C52-9217-885BCE4314B2}"/>
              </a:ext>
            </a:extLst>
          </p:cNvPr>
          <p:cNvPicPr>
            <a:picLocks noChangeAspect="1"/>
          </p:cNvPicPr>
          <p:nvPr/>
        </p:nvPicPr>
        <p:blipFill>
          <a:blip r:embed="rId3"/>
          <a:stretch>
            <a:fillRect/>
          </a:stretch>
        </p:blipFill>
        <p:spPr>
          <a:xfrm>
            <a:off x="861735" y="2328359"/>
            <a:ext cx="3429297" cy="3894157"/>
          </a:xfrm>
          <a:prstGeom prst="rect">
            <a:avLst/>
          </a:prstGeom>
        </p:spPr>
      </p:pic>
      <p:pic>
        <p:nvPicPr>
          <p:cNvPr id="7" name="Picture 6">
            <a:extLst>
              <a:ext uri="{FF2B5EF4-FFF2-40B4-BE49-F238E27FC236}">
                <a16:creationId xmlns:a16="http://schemas.microsoft.com/office/drawing/2014/main" id="{B3C9C307-BE50-4563-A109-DEAB7A426351}"/>
              </a:ext>
            </a:extLst>
          </p:cNvPr>
          <p:cNvPicPr>
            <a:picLocks noChangeAspect="1"/>
          </p:cNvPicPr>
          <p:nvPr/>
        </p:nvPicPr>
        <p:blipFill>
          <a:blip r:embed="rId4"/>
          <a:stretch>
            <a:fillRect/>
          </a:stretch>
        </p:blipFill>
        <p:spPr>
          <a:xfrm>
            <a:off x="4581121" y="2945780"/>
            <a:ext cx="3490262" cy="1897544"/>
          </a:xfrm>
          <a:prstGeom prst="rect">
            <a:avLst/>
          </a:prstGeom>
        </p:spPr>
      </p:pic>
    </p:spTree>
    <p:extLst>
      <p:ext uri="{BB962C8B-B14F-4D97-AF65-F5344CB8AC3E}">
        <p14:creationId xmlns:p14="http://schemas.microsoft.com/office/powerpoint/2010/main" val="256320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00A0-4067-415D-BC98-3AACA7FE8232}"/>
              </a:ext>
            </a:extLst>
          </p:cNvPr>
          <p:cNvSpPr>
            <a:spLocks noGrp="1"/>
          </p:cNvSpPr>
          <p:nvPr>
            <p:ph type="title"/>
          </p:nvPr>
        </p:nvSpPr>
        <p:spPr/>
        <p:txBody>
          <a:bodyPr/>
          <a:lstStyle/>
          <a:p>
            <a:r>
              <a:rPr lang="en-US" dirty="0"/>
              <a:t>Week 3</a:t>
            </a:r>
            <a:endParaRPr lang="en-GB" dirty="0"/>
          </a:p>
        </p:txBody>
      </p:sp>
      <p:sp>
        <p:nvSpPr>
          <p:cNvPr id="3" name="Content Placeholder 2">
            <a:extLst>
              <a:ext uri="{FF2B5EF4-FFF2-40B4-BE49-F238E27FC236}">
                <a16:creationId xmlns:a16="http://schemas.microsoft.com/office/drawing/2014/main" id="{430152C5-34E3-4E86-9E88-C34BF8597B16}"/>
              </a:ext>
            </a:extLst>
          </p:cNvPr>
          <p:cNvSpPr>
            <a:spLocks noGrp="1"/>
          </p:cNvSpPr>
          <p:nvPr>
            <p:ph idx="1"/>
          </p:nvPr>
        </p:nvSpPr>
        <p:spPr/>
        <p:txBody>
          <a:bodyPr/>
          <a:lstStyle/>
          <a:p>
            <a:r>
              <a:rPr lang="en-US" b="1" i="0" dirty="0">
                <a:solidFill>
                  <a:srgbClr val="000000"/>
                </a:solidFill>
                <a:effectLst/>
                <a:latin typeface="Helvetica Neue"/>
              </a:rPr>
              <a:t>EDA to come out with insights into population density and age.:¶</a:t>
            </a:r>
          </a:p>
          <a:p>
            <a:endParaRPr lang="en-GB" dirty="0"/>
          </a:p>
        </p:txBody>
      </p:sp>
      <p:pic>
        <p:nvPicPr>
          <p:cNvPr id="5" name="Picture 4">
            <a:extLst>
              <a:ext uri="{FF2B5EF4-FFF2-40B4-BE49-F238E27FC236}">
                <a16:creationId xmlns:a16="http://schemas.microsoft.com/office/drawing/2014/main" id="{3E778FEC-AC6B-48F5-BC97-E3A483AE43B8}"/>
              </a:ext>
            </a:extLst>
          </p:cNvPr>
          <p:cNvPicPr>
            <a:picLocks noChangeAspect="1"/>
          </p:cNvPicPr>
          <p:nvPr/>
        </p:nvPicPr>
        <p:blipFill>
          <a:blip r:embed="rId2"/>
          <a:stretch>
            <a:fillRect/>
          </a:stretch>
        </p:blipFill>
        <p:spPr>
          <a:xfrm>
            <a:off x="704336" y="2641844"/>
            <a:ext cx="3533192" cy="3073155"/>
          </a:xfrm>
          <a:prstGeom prst="rect">
            <a:avLst/>
          </a:prstGeom>
        </p:spPr>
      </p:pic>
      <p:pic>
        <p:nvPicPr>
          <p:cNvPr id="7" name="Picture 6">
            <a:extLst>
              <a:ext uri="{FF2B5EF4-FFF2-40B4-BE49-F238E27FC236}">
                <a16:creationId xmlns:a16="http://schemas.microsoft.com/office/drawing/2014/main" id="{856634B4-FBA2-4961-83E7-3C5410AB9C4E}"/>
              </a:ext>
            </a:extLst>
          </p:cNvPr>
          <p:cNvPicPr>
            <a:picLocks noChangeAspect="1"/>
          </p:cNvPicPr>
          <p:nvPr/>
        </p:nvPicPr>
        <p:blipFill>
          <a:blip r:embed="rId3"/>
          <a:stretch>
            <a:fillRect/>
          </a:stretch>
        </p:blipFill>
        <p:spPr>
          <a:xfrm>
            <a:off x="4734186" y="2360826"/>
            <a:ext cx="3284505" cy="1784866"/>
          </a:xfrm>
          <a:prstGeom prst="rect">
            <a:avLst/>
          </a:prstGeom>
        </p:spPr>
      </p:pic>
      <p:pic>
        <p:nvPicPr>
          <p:cNvPr id="9" name="Picture 8">
            <a:extLst>
              <a:ext uri="{FF2B5EF4-FFF2-40B4-BE49-F238E27FC236}">
                <a16:creationId xmlns:a16="http://schemas.microsoft.com/office/drawing/2014/main" id="{58A1509E-B75B-40AA-95D7-E4CB8BC878BD}"/>
              </a:ext>
            </a:extLst>
          </p:cNvPr>
          <p:cNvPicPr>
            <a:picLocks noChangeAspect="1"/>
          </p:cNvPicPr>
          <p:nvPr/>
        </p:nvPicPr>
        <p:blipFill>
          <a:blip r:embed="rId4"/>
          <a:stretch>
            <a:fillRect/>
          </a:stretch>
        </p:blipFill>
        <p:spPr>
          <a:xfrm>
            <a:off x="4833255" y="4145692"/>
            <a:ext cx="3086367" cy="2069009"/>
          </a:xfrm>
          <a:prstGeom prst="rect">
            <a:avLst/>
          </a:prstGeom>
        </p:spPr>
      </p:pic>
    </p:spTree>
    <p:extLst>
      <p:ext uri="{BB962C8B-B14F-4D97-AF65-F5344CB8AC3E}">
        <p14:creationId xmlns:p14="http://schemas.microsoft.com/office/powerpoint/2010/main" val="421025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86E4-0947-41EC-8A6D-CCE9741D21EE}"/>
              </a:ext>
            </a:extLst>
          </p:cNvPr>
          <p:cNvSpPr>
            <a:spLocks noGrp="1"/>
          </p:cNvSpPr>
          <p:nvPr>
            <p:ph type="title"/>
          </p:nvPr>
        </p:nvSpPr>
        <p:spPr/>
        <p:txBody>
          <a:bodyPr/>
          <a:lstStyle/>
          <a:p>
            <a:r>
              <a:rPr lang="en-US" dirty="0"/>
              <a:t>Week 3</a:t>
            </a:r>
            <a:endParaRPr lang="en-GB" dirty="0"/>
          </a:p>
        </p:txBody>
      </p:sp>
      <p:pic>
        <p:nvPicPr>
          <p:cNvPr id="1028" name="Picture 4">
            <a:extLst>
              <a:ext uri="{FF2B5EF4-FFF2-40B4-BE49-F238E27FC236}">
                <a16:creationId xmlns:a16="http://schemas.microsoft.com/office/drawing/2014/main" id="{7321AD0C-7F65-4C27-B451-85DBBCDE6A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1903" y="1824865"/>
            <a:ext cx="36923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B84ABA-7DD6-4B1A-95A5-A22A73043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811" y="2049259"/>
            <a:ext cx="3692352" cy="348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2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BC67-4FEE-4D93-8338-810DA20246DD}"/>
              </a:ext>
            </a:extLst>
          </p:cNvPr>
          <p:cNvSpPr>
            <a:spLocks noGrp="1"/>
          </p:cNvSpPr>
          <p:nvPr>
            <p:ph type="title"/>
          </p:nvPr>
        </p:nvSpPr>
        <p:spPr/>
        <p:txBody>
          <a:bodyPr/>
          <a:lstStyle/>
          <a:p>
            <a:r>
              <a:rPr lang="en-US" dirty="0"/>
              <a:t>Week 3</a:t>
            </a:r>
            <a:endParaRPr lang="en-GB" dirty="0"/>
          </a:p>
        </p:txBody>
      </p:sp>
      <p:sp>
        <p:nvSpPr>
          <p:cNvPr id="3" name="Content Placeholder 2">
            <a:extLst>
              <a:ext uri="{FF2B5EF4-FFF2-40B4-BE49-F238E27FC236}">
                <a16:creationId xmlns:a16="http://schemas.microsoft.com/office/drawing/2014/main" id="{BE6F798F-5871-4B3D-81D0-8FF399C88E7B}"/>
              </a:ext>
            </a:extLst>
          </p:cNvPr>
          <p:cNvSpPr>
            <a:spLocks noGrp="1"/>
          </p:cNvSpPr>
          <p:nvPr>
            <p:ph idx="1"/>
          </p:nvPr>
        </p:nvSpPr>
        <p:spPr/>
        <p:txBody>
          <a:bodyPr>
            <a:normAutofit/>
          </a:bodyPr>
          <a:lstStyle/>
          <a:p>
            <a:r>
              <a:rPr lang="en-US" sz="2400" dirty="0"/>
              <a:t>Correlation between fields</a:t>
            </a:r>
          </a:p>
          <a:p>
            <a:endParaRPr lang="en-GB" sz="2400" dirty="0"/>
          </a:p>
        </p:txBody>
      </p:sp>
      <p:pic>
        <p:nvPicPr>
          <p:cNvPr id="8" name="Picture 7">
            <a:extLst>
              <a:ext uri="{FF2B5EF4-FFF2-40B4-BE49-F238E27FC236}">
                <a16:creationId xmlns:a16="http://schemas.microsoft.com/office/drawing/2014/main" id="{A2000E9C-8E44-4337-BAEE-AB0B959AE0DB}"/>
              </a:ext>
            </a:extLst>
          </p:cNvPr>
          <p:cNvPicPr>
            <a:picLocks noChangeAspect="1"/>
          </p:cNvPicPr>
          <p:nvPr/>
        </p:nvPicPr>
        <p:blipFill>
          <a:blip r:embed="rId2"/>
          <a:stretch>
            <a:fillRect/>
          </a:stretch>
        </p:blipFill>
        <p:spPr>
          <a:xfrm>
            <a:off x="568410" y="2212770"/>
            <a:ext cx="7698259" cy="4168229"/>
          </a:xfrm>
          <a:prstGeom prst="rect">
            <a:avLst/>
          </a:prstGeom>
        </p:spPr>
      </p:pic>
    </p:spTree>
    <p:extLst>
      <p:ext uri="{BB962C8B-B14F-4D97-AF65-F5344CB8AC3E}">
        <p14:creationId xmlns:p14="http://schemas.microsoft.com/office/powerpoint/2010/main" val="372792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0F5E-5DFF-41AC-A770-B3372ABB3612}"/>
              </a:ext>
            </a:extLst>
          </p:cNvPr>
          <p:cNvSpPr>
            <a:spLocks noGrp="1"/>
          </p:cNvSpPr>
          <p:nvPr>
            <p:ph type="title"/>
          </p:nvPr>
        </p:nvSpPr>
        <p:spPr/>
        <p:txBody>
          <a:bodyPr/>
          <a:lstStyle/>
          <a:p>
            <a:r>
              <a:rPr lang="en-US" dirty="0"/>
              <a:t>Week 4</a:t>
            </a:r>
            <a:endParaRPr lang="en-GB" dirty="0"/>
          </a:p>
        </p:txBody>
      </p:sp>
      <p:sp>
        <p:nvSpPr>
          <p:cNvPr id="3" name="Content Placeholder 2">
            <a:extLst>
              <a:ext uri="{FF2B5EF4-FFF2-40B4-BE49-F238E27FC236}">
                <a16:creationId xmlns:a16="http://schemas.microsoft.com/office/drawing/2014/main" id="{6D48F5FF-B097-427B-8721-233191DB4E57}"/>
              </a:ext>
            </a:extLst>
          </p:cNvPr>
          <p:cNvSpPr>
            <a:spLocks noGrp="1"/>
          </p:cNvSpPr>
          <p:nvPr>
            <p:ph idx="1"/>
          </p:nvPr>
        </p:nvSpPr>
        <p:spPr/>
        <p:txBody>
          <a:bodyPr>
            <a:normAutofit lnSpcReduction="10000"/>
          </a:bodyPr>
          <a:lstStyle/>
          <a:p>
            <a:pPr marL="0" indent="0" algn="l">
              <a:buNone/>
            </a:pPr>
            <a:r>
              <a:rPr lang="en-US" sz="2400" b="1" i="0" dirty="0">
                <a:solidFill>
                  <a:srgbClr val="4D575D"/>
                </a:solidFill>
                <a:effectLst/>
                <a:latin typeface="Gotham Rounded SSm A"/>
              </a:rPr>
              <a:t>Learning</a:t>
            </a:r>
          </a:p>
          <a:p>
            <a:pPr algn="l"/>
            <a:r>
              <a:rPr lang="en-US" sz="1800" b="0" i="0" dirty="0">
                <a:solidFill>
                  <a:srgbClr val="4D575D"/>
                </a:solidFill>
                <a:effectLst/>
                <a:latin typeface="Gotham Rounded SSm A"/>
              </a:rPr>
              <a:t>Factor Analysis to find Latent variables</a:t>
            </a:r>
          </a:p>
          <a:p>
            <a:pPr algn="l"/>
            <a:r>
              <a:rPr lang="en-US" sz="1800" b="0" i="0" dirty="0">
                <a:solidFill>
                  <a:srgbClr val="4D575D"/>
                </a:solidFill>
                <a:effectLst/>
                <a:latin typeface="Gotham Rounded SSm A"/>
              </a:rPr>
              <a:t>Modelling </a:t>
            </a:r>
          </a:p>
          <a:p>
            <a:pPr lvl="1"/>
            <a:r>
              <a:rPr lang="en-US" sz="1650" dirty="0">
                <a:solidFill>
                  <a:srgbClr val="4D575D"/>
                </a:solidFill>
                <a:latin typeface="Gotham Rounded SSm A"/>
              </a:rPr>
              <a:t>Nation Level</a:t>
            </a:r>
          </a:p>
          <a:p>
            <a:pPr lvl="1"/>
            <a:r>
              <a:rPr lang="en-US" sz="1650" b="0" i="0" dirty="0">
                <a:solidFill>
                  <a:srgbClr val="4D575D"/>
                </a:solidFill>
                <a:effectLst/>
                <a:latin typeface="Gotham Rounded SSm A"/>
              </a:rPr>
              <a:t>State Level</a:t>
            </a:r>
          </a:p>
          <a:p>
            <a:pPr algn="l"/>
            <a:r>
              <a:rPr lang="en-US" sz="1800" dirty="0">
                <a:solidFill>
                  <a:srgbClr val="4D575D"/>
                </a:solidFill>
                <a:latin typeface="Gotham Rounded SSm A"/>
              </a:rPr>
              <a:t>Variable Verification</a:t>
            </a:r>
            <a:endParaRPr lang="en-US" sz="1800" b="0" i="0" dirty="0">
              <a:solidFill>
                <a:srgbClr val="4D575D"/>
              </a:solidFill>
              <a:effectLst/>
              <a:latin typeface="Gotham Rounded SSm A"/>
            </a:endParaRPr>
          </a:p>
          <a:p>
            <a:pPr algn="l"/>
            <a:r>
              <a:rPr lang="en-US" sz="1800" b="0" i="0" dirty="0">
                <a:solidFill>
                  <a:srgbClr val="4D575D"/>
                </a:solidFill>
                <a:effectLst/>
                <a:latin typeface="Gotham Rounded SSm A"/>
              </a:rPr>
              <a:t>Build a linear Regression model to predict the total monthly expenditure for home mortgages loan. • Variables should have significant impact on predicting Monthly mortgage and owner costs</a:t>
            </a:r>
          </a:p>
          <a:p>
            <a:pPr algn="l"/>
            <a:r>
              <a:rPr lang="en-US" sz="1800" b="0" i="0" dirty="0">
                <a:solidFill>
                  <a:srgbClr val="4D575D"/>
                </a:solidFill>
                <a:effectLst/>
                <a:latin typeface="Gotham Rounded SSm A"/>
              </a:rPr>
              <a:t>Utilize all predictor variable to start with initial hypothesis</a:t>
            </a:r>
          </a:p>
          <a:p>
            <a:pPr algn="l"/>
            <a:r>
              <a:rPr lang="en-US" sz="1800" b="0" i="0" dirty="0">
                <a:solidFill>
                  <a:srgbClr val="4D575D"/>
                </a:solidFill>
                <a:effectLst/>
                <a:latin typeface="Gotham Rounded SSm A"/>
              </a:rPr>
              <a:t>R square of 60 percent and above should be achieved</a:t>
            </a:r>
          </a:p>
          <a:p>
            <a:pPr algn="l"/>
            <a:r>
              <a:rPr lang="en-US" sz="1800" b="0" i="0" dirty="0">
                <a:solidFill>
                  <a:srgbClr val="4D575D"/>
                </a:solidFill>
                <a:effectLst/>
                <a:latin typeface="Gotham Rounded SSm A"/>
              </a:rPr>
              <a:t>Ensure Multi-collinearity does not exist in dependent variables</a:t>
            </a:r>
          </a:p>
          <a:p>
            <a:pPr algn="l"/>
            <a:r>
              <a:rPr lang="en-US" sz="1800" b="0" i="0" dirty="0">
                <a:solidFill>
                  <a:srgbClr val="4D575D"/>
                </a:solidFill>
                <a:effectLst/>
                <a:latin typeface="Gotham Rounded SSm A"/>
              </a:rPr>
              <a:t>Test if predicted variable is normally distributed</a:t>
            </a:r>
          </a:p>
          <a:p>
            <a:endParaRPr lang="en-GB" sz="1800" dirty="0"/>
          </a:p>
        </p:txBody>
      </p:sp>
    </p:spTree>
    <p:extLst>
      <p:ext uri="{BB962C8B-B14F-4D97-AF65-F5344CB8AC3E}">
        <p14:creationId xmlns:p14="http://schemas.microsoft.com/office/powerpoint/2010/main" val="319403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2E0D-3A0D-4582-A0D8-BB2B2B8D8381}"/>
              </a:ext>
            </a:extLst>
          </p:cNvPr>
          <p:cNvSpPr>
            <a:spLocks noGrp="1"/>
          </p:cNvSpPr>
          <p:nvPr>
            <p:ph type="title"/>
          </p:nvPr>
        </p:nvSpPr>
        <p:spPr/>
        <p:txBody>
          <a:bodyPr/>
          <a:lstStyle/>
          <a:p>
            <a:r>
              <a:rPr lang="en-US" dirty="0"/>
              <a:t>Week 4 Variable Verification</a:t>
            </a:r>
            <a:endParaRPr lang="en-GB" dirty="0"/>
          </a:p>
        </p:txBody>
      </p:sp>
      <p:sp>
        <p:nvSpPr>
          <p:cNvPr id="3" name="Content Placeholder 2">
            <a:extLst>
              <a:ext uri="{FF2B5EF4-FFF2-40B4-BE49-F238E27FC236}">
                <a16:creationId xmlns:a16="http://schemas.microsoft.com/office/drawing/2014/main" id="{F39A4854-5DE5-4F90-9DD5-4D8DA42A4FE5}"/>
              </a:ext>
            </a:extLst>
          </p:cNvPr>
          <p:cNvSpPr>
            <a:spLocks noGrp="1"/>
          </p:cNvSpPr>
          <p:nvPr>
            <p:ph idx="1"/>
          </p:nvPr>
        </p:nvSpPr>
        <p:spPr/>
        <p:txBody>
          <a:bodyPr/>
          <a:lstStyle/>
          <a:p>
            <a:r>
              <a:rPr lang="en-US" sz="2400" b="1" dirty="0"/>
              <a:t>Checking Residuals of the Linear Regression model O/P</a:t>
            </a:r>
          </a:p>
          <a:p>
            <a:r>
              <a:rPr lang="en-US" sz="2400" b="1" dirty="0"/>
              <a:t>Normal Distribution of Residuals </a:t>
            </a:r>
          </a:p>
          <a:p>
            <a:endParaRPr lang="en-US" sz="2400" b="1" dirty="0"/>
          </a:p>
          <a:p>
            <a:endParaRPr lang="en-GB" b="1" dirty="0"/>
          </a:p>
        </p:txBody>
      </p:sp>
      <p:pic>
        <p:nvPicPr>
          <p:cNvPr id="7" name="Picture 6">
            <a:extLst>
              <a:ext uri="{FF2B5EF4-FFF2-40B4-BE49-F238E27FC236}">
                <a16:creationId xmlns:a16="http://schemas.microsoft.com/office/drawing/2014/main" id="{35CB7E81-521A-43E0-B735-6A1178B74274}"/>
              </a:ext>
            </a:extLst>
          </p:cNvPr>
          <p:cNvPicPr>
            <a:picLocks noChangeAspect="1"/>
          </p:cNvPicPr>
          <p:nvPr/>
        </p:nvPicPr>
        <p:blipFill>
          <a:blip r:embed="rId2"/>
          <a:stretch>
            <a:fillRect/>
          </a:stretch>
        </p:blipFill>
        <p:spPr>
          <a:xfrm>
            <a:off x="344087" y="2733379"/>
            <a:ext cx="3513124" cy="2046147"/>
          </a:xfrm>
          <a:prstGeom prst="rect">
            <a:avLst/>
          </a:prstGeom>
        </p:spPr>
      </p:pic>
      <p:pic>
        <p:nvPicPr>
          <p:cNvPr id="9" name="Picture 8">
            <a:extLst>
              <a:ext uri="{FF2B5EF4-FFF2-40B4-BE49-F238E27FC236}">
                <a16:creationId xmlns:a16="http://schemas.microsoft.com/office/drawing/2014/main" id="{AA467611-4C09-4808-AFC3-371D8D50FDC2}"/>
              </a:ext>
            </a:extLst>
          </p:cNvPr>
          <p:cNvPicPr>
            <a:picLocks noChangeAspect="1"/>
          </p:cNvPicPr>
          <p:nvPr/>
        </p:nvPicPr>
        <p:blipFill>
          <a:blip r:embed="rId3"/>
          <a:stretch>
            <a:fillRect/>
          </a:stretch>
        </p:blipFill>
        <p:spPr>
          <a:xfrm>
            <a:off x="5197408" y="2602600"/>
            <a:ext cx="3543607" cy="2122354"/>
          </a:xfrm>
          <a:prstGeom prst="rect">
            <a:avLst/>
          </a:prstGeom>
        </p:spPr>
      </p:pic>
      <p:pic>
        <p:nvPicPr>
          <p:cNvPr id="12" name="Picture 11">
            <a:extLst>
              <a:ext uri="{FF2B5EF4-FFF2-40B4-BE49-F238E27FC236}">
                <a16:creationId xmlns:a16="http://schemas.microsoft.com/office/drawing/2014/main" id="{728692DC-42A0-410F-9761-A7EDDFB36BAF}"/>
              </a:ext>
            </a:extLst>
          </p:cNvPr>
          <p:cNvPicPr>
            <a:picLocks noChangeAspect="1"/>
          </p:cNvPicPr>
          <p:nvPr/>
        </p:nvPicPr>
        <p:blipFill>
          <a:blip r:embed="rId4"/>
          <a:stretch>
            <a:fillRect/>
          </a:stretch>
        </p:blipFill>
        <p:spPr>
          <a:xfrm>
            <a:off x="2933558" y="3936382"/>
            <a:ext cx="3276884" cy="2027096"/>
          </a:xfrm>
          <a:prstGeom prst="rect">
            <a:avLst/>
          </a:prstGeom>
        </p:spPr>
      </p:pic>
    </p:spTree>
    <p:extLst>
      <p:ext uri="{BB962C8B-B14F-4D97-AF65-F5344CB8AC3E}">
        <p14:creationId xmlns:p14="http://schemas.microsoft.com/office/powerpoint/2010/main" val="121570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BD9B6-FAE6-47BE-9358-B2624DD95071}"/>
              </a:ext>
            </a:extLst>
          </p:cNvPr>
          <p:cNvSpPr>
            <a:spLocks noGrp="1"/>
          </p:cNvSpPr>
          <p:nvPr>
            <p:ph type="title"/>
          </p:nvPr>
        </p:nvSpPr>
        <p:spPr/>
        <p:txBody>
          <a:bodyPr/>
          <a:lstStyle/>
          <a:p>
            <a:r>
              <a:rPr lang="en-US" dirty="0"/>
              <a:t>Week 4 </a:t>
            </a:r>
            <a:endParaRPr lang="en-GB" dirty="0"/>
          </a:p>
        </p:txBody>
      </p:sp>
      <p:pic>
        <p:nvPicPr>
          <p:cNvPr id="9" name="Content Placeholder 8">
            <a:extLst>
              <a:ext uri="{FF2B5EF4-FFF2-40B4-BE49-F238E27FC236}">
                <a16:creationId xmlns:a16="http://schemas.microsoft.com/office/drawing/2014/main" id="{D610AB50-0F9D-4407-912A-7652807C10CC}"/>
              </a:ext>
            </a:extLst>
          </p:cNvPr>
          <p:cNvPicPr>
            <a:picLocks noGrp="1" noChangeAspect="1"/>
          </p:cNvPicPr>
          <p:nvPr>
            <p:ph idx="1"/>
          </p:nvPr>
        </p:nvPicPr>
        <p:blipFill>
          <a:blip r:embed="rId2"/>
          <a:stretch>
            <a:fillRect/>
          </a:stretch>
        </p:blipFill>
        <p:spPr>
          <a:xfrm>
            <a:off x="628650" y="2252478"/>
            <a:ext cx="7886700" cy="3284907"/>
          </a:xfrm>
        </p:spPr>
      </p:pic>
    </p:spTree>
    <p:extLst>
      <p:ext uri="{BB962C8B-B14F-4D97-AF65-F5344CB8AC3E}">
        <p14:creationId xmlns:p14="http://schemas.microsoft.com/office/powerpoint/2010/main" val="347344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8C5D-0EBB-41FC-850E-E983E4AA51DF}"/>
              </a:ext>
            </a:extLst>
          </p:cNvPr>
          <p:cNvSpPr>
            <a:spLocks noGrp="1"/>
          </p:cNvSpPr>
          <p:nvPr>
            <p:ph type="title"/>
          </p:nvPr>
        </p:nvSpPr>
        <p:spPr/>
        <p:txBody>
          <a:bodyPr/>
          <a:lstStyle/>
          <a:p>
            <a:r>
              <a:rPr lang="en-US" dirty="0"/>
              <a:t>Correlation Matrix</a:t>
            </a:r>
            <a:endParaRPr lang="en-GB" dirty="0"/>
          </a:p>
        </p:txBody>
      </p:sp>
      <p:pic>
        <p:nvPicPr>
          <p:cNvPr id="4" name="Content Placeholder 3">
            <a:extLst>
              <a:ext uri="{FF2B5EF4-FFF2-40B4-BE49-F238E27FC236}">
                <a16:creationId xmlns:a16="http://schemas.microsoft.com/office/drawing/2014/main" id="{04398CA9-3B5D-4D98-9005-9D9658362CC0}"/>
              </a:ext>
            </a:extLst>
          </p:cNvPr>
          <p:cNvPicPr>
            <a:picLocks noGrp="1" noChangeAspect="1"/>
          </p:cNvPicPr>
          <p:nvPr>
            <p:ph idx="1"/>
          </p:nvPr>
        </p:nvPicPr>
        <p:blipFill>
          <a:blip r:embed="rId2"/>
          <a:stretch>
            <a:fillRect/>
          </a:stretch>
        </p:blipFill>
        <p:spPr>
          <a:xfrm>
            <a:off x="464457" y="1867505"/>
            <a:ext cx="8219923" cy="3817257"/>
          </a:xfrm>
          <a:prstGeom prst="rect">
            <a:avLst/>
          </a:prstGeom>
        </p:spPr>
      </p:pic>
    </p:spTree>
    <p:extLst>
      <p:ext uri="{BB962C8B-B14F-4D97-AF65-F5344CB8AC3E}">
        <p14:creationId xmlns:p14="http://schemas.microsoft.com/office/powerpoint/2010/main" val="2878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descr="SmartArt Placeholder - 3 X Icons">
            <a:extLst>
              <a:ext uri="{FF2B5EF4-FFF2-40B4-BE49-F238E27FC236}">
                <a16:creationId xmlns:a16="http://schemas.microsoft.com/office/drawing/2014/main" id="{CBE3B36A-5EF5-4033-A999-B110E570F4D7}"/>
              </a:ext>
            </a:extLst>
          </p:cNvPr>
          <p:cNvGraphicFramePr>
            <a:graphicFrameLocks noGrp="1"/>
          </p:cNvGraphicFramePr>
          <p:nvPr>
            <p:ph idx="1"/>
            <p:extLst>
              <p:ext uri="{D42A27DB-BD31-4B8C-83A1-F6EECF244321}">
                <p14:modId xmlns:p14="http://schemas.microsoft.com/office/powerpoint/2010/main" val="3509630559"/>
              </p:ext>
            </p:extLst>
          </p:nvPr>
        </p:nvGraphicFramePr>
        <p:xfrm>
          <a:off x="700175" y="1631404"/>
          <a:ext cx="7886699" cy="3256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6">
            <a:extLst>
              <a:ext uri="{FF2B5EF4-FFF2-40B4-BE49-F238E27FC236}">
                <a16:creationId xmlns:a16="http://schemas.microsoft.com/office/drawing/2014/main" id="{C0308AC7-04EA-46F9-A698-E7EF14D98BAA}"/>
              </a:ext>
            </a:extLst>
          </p:cNvPr>
          <p:cNvSpPr txBox="1">
            <a:spLocks/>
          </p:cNvSpPr>
          <p:nvPr/>
        </p:nvSpPr>
        <p:spPr>
          <a:xfrm>
            <a:off x="628650" y="966023"/>
            <a:ext cx="7886700" cy="59712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i="0" kern="1200" spc="-113">
                <a:solidFill>
                  <a:schemeClr val="accent3"/>
                </a:solidFill>
                <a:latin typeface="+mj-lt"/>
                <a:ea typeface="+mj-ea"/>
                <a:cs typeface="+mj-cs"/>
              </a:defRPr>
            </a:lvl1pPr>
          </a:lstStyle>
          <a:p>
            <a:r>
              <a:rPr lang="en-US" dirty="0" err="1"/>
              <a:t>Realestate</a:t>
            </a:r>
            <a:r>
              <a:rPr lang="en-US" dirty="0"/>
              <a:t> Project – Problem Statement</a:t>
            </a:r>
            <a:endParaRPr lang="en-GB" dirty="0"/>
          </a:p>
        </p:txBody>
      </p:sp>
    </p:spTree>
    <p:extLst>
      <p:ext uri="{BB962C8B-B14F-4D97-AF65-F5344CB8AC3E}">
        <p14:creationId xmlns:p14="http://schemas.microsoft.com/office/powerpoint/2010/main" val="3315958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0020-13BB-4982-BA86-CC3945C67670}"/>
              </a:ext>
            </a:extLst>
          </p:cNvPr>
          <p:cNvSpPr>
            <a:spLocks noGrp="1"/>
          </p:cNvSpPr>
          <p:nvPr>
            <p:ph type="title"/>
          </p:nvPr>
        </p:nvSpPr>
        <p:spPr/>
        <p:txBody>
          <a:bodyPr/>
          <a:lstStyle/>
          <a:p>
            <a:r>
              <a:rPr lang="en-US" dirty="0"/>
              <a:t>Average Rent &amp; Geographic Distribution </a:t>
            </a:r>
            <a:endParaRPr lang="en-GB" dirty="0"/>
          </a:p>
        </p:txBody>
      </p:sp>
      <p:pic>
        <p:nvPicPr>
          <p:cNvPr id="5" name="Content Placeholder 4">
            <a:extLst>
              <a:ext uri="{FF2B5EF4-FFF2-40B4-BE49-F238E27FC236}">
                <a16:creationId xmlns:a16="http://schemas.microsoft.com/office/drawing/2014/main" id="{D9F628BE-2067-4227-8AF4-84BF33B3342D}"/>
              </a:ext>
            </a:extLst>
          </p:cNvPr>
          <p:cNvPicPr>
            <a:picLocks noGrp="1" noChangeAspect="1"/>
          </p:cNvPicPr>
          <p:nvPr>
            <p:ph idx="1"/>
          </p:nvPr>
        </p:nvPicPr>
        <p:blipFill>
          <a:blip r:embed="rId2"/>
          <a:stretch>
            <a:fillRect/>
          </a:stretch>
        </p:blipFill>
        <p:spPr>
          <a:xfrm>
            <a:off x="712444" y="1690688"/>
            <a:ext cx="7638107" cy="2136245"/>
          </a:xfrm>
        </p:spPr>
      </p:pic>
      <p:pic>
        <p:nvPicPr>
          <p:cNvPr id="9" name="Picture 8">
            <a:extLst>
              <a:ext uri="{FF2B5EF4-FFF2-40B4-BE49-F238E27FC236}">
                <a16:creationId xmlns:a16="http://schemas.microsoft.com/office/drawing/2014/main" id="{3C3F73D5-324E-4125-B97D-0C3B9D725D4D}"/>
              </a:ext>
            </a:extLst>
          </p:cNvPr>
          <p:cNvPicPr>
            <a:picLocks noChangeAspect="1"/>
          </p:cNvPicPr>
          <p:nvPr/>
        </p:nvPicPr>
        <p:blipFill>
          <a:blip r:embed="rId3"/>
          <a:stretch>
            <a:fillRect/>
          </a:stretch>
        </p:blipFill>
        <p:spPr>
          <a:xfrm>
            <a:off x="628650" y="3826933"/>
            <a:ext cx="7886700" cy="2688185"/>
          </a:xfrm>
          <a:prstGeom prst="rect">
            <a:avLst/>
          </a:prstGeom>
        </p:spPr>
      </p:pic>
    </p:spTree>
    <p:extLst>
      <p:ext uri="{BB962C8B-B14F-4D97-AF65-F5344CB8AC3E}">
        <p14:creationId xmlns:p14="http://schemas.microsoft.com/office/powerpoint/2010/main" val="1558232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7312-4753-4D3C-9DAA-79023C35E8B2}"/>
              </a:ext>
            </a:extLst>
          </p:cNvPr>
          <p:cNvSpPr>
            <a:spLocks noGrp="1"/>
          </p:cNvSpPr>
          <p:nvPr>
            <p:ph type="title"/>
          </p:nvPr>
        </p:nvSpPr>
        <p:spPr>
          <a:xfrm>
            <a:off x="546402" y="1300922"/>
            <a:ext cx="7886700" cy="796166"/>
          </a:xfrm>
        </p:spPr>
        <p:txBody>
          <a:bodyPr/>
          <a:lstStyle/>
          <a:p>
            <a:r>
              <a:rPr lang="en-US" dirty="0"/>
              <a:t>Population Distribution &amp; Debt vs Bad Debt</a:t>
            </a:r>
            <a:endParaRPr lang="en-GB" dirty="0"/>
          </a:p>
        </p:txBody>
      </p:sp>
      <p:pic>
        <p:nvPicPr>
          <p:cNvPr id="5" name="Picture 4">
            <a:extLst>
              <a:ext uri="{FF2B5EF4-FFF2-40B4-BE49-F238E27FC236}">
                <a16:creationId xmlns:a16="http://schemas.microsoft.com/office/drawing/2014/main" id="{BA19795D-2720-402D-B30E-ED6520F999D7}"/>
              </a:ext>
            </a:extLst>
          </p:cNvPr>
          <p:cNvPicPr>
            <a:picLocks noChangeAspect="1"/>
          </p:cNvPicPr>
          <p:nvPr/>
        </p:nvPicPr>
        <p:blipFill>
          <a:blip r:embed="rId2"/>
          <a:stretch>
            <a:fillRect/>
          </a:stretch>
        </p:blipFill>
        <p:spPr>
          <a:xfrm>
            <a:off x="893461" y="2404897"/>
            <a:ext cx="3109229" cy="2956816"/>
          </a:xfrm>
          <a:prstGeom prst="rect">
            <a:avLst/>
          </a:prstGeom>
        </p:spPr>
      </p:pic>
      <p:pic>
        <p:nvPicPr>
          <p:cNvPr id="7" name="Picture 6">
            <a:extLst>
              <a:ext uri="{FF2B5EF4-FFF2-40B4-BE49-F238E27FC236}">
                <a16:creationId xmlns:a16="http://schemas.microsoft.com/office/drawing/2014/main" id="{4808B640-2F1D-46F8-AFBE-C0C44008D028}"/>
              </a:ext>
            </a:extLst>
          </p:cNvPr>
          <p:cNvPicPr>
            <a:picLocks noChangeAspect="1"/>
          </p:cNvPicPr>
          <p:nvPr/>
        </p:nvPicPr>
        <p:blipFill>
          <a:blip r:embed="rId3"/>
          <a:stretch>
            <a:fillRect/>
          </a:stretch>
        </p:blipFill>
        <p:spPr>
          <a:xfrm>
            <a:off x="4361572" y="2222001"/>
            <a:ext cx="3497883" cy="3139712"/>
          </a:xfrm>
          <a:prstGeom prst="rect">
            <a:avLst/>
          </a:prstGeom>
        </p:spPr>
      </p:pic>
    </p:spTree>
    <p:extLst>
      <p:ext uri="{BB962C8B-B14F-4D97-AF65-F5344CB8AC3E}">
        <p14:creationId xmlns:p14="http://schemas.microsoft.com/office/powerpoint/2010/main" val="248371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0A93-8646-4F93-9BF9-269D51F1D23F}"/>
              </a:ext>
            </a:extLst>
          </p:cNvPr>
          <p:cNvSpPr>
            <a:spLocks noGrp="1"/>
          </p:cNvSpPr>
          <p:nvPr>
            <p:ph type="title"/>
          </p:nvPr>
        </p:nvSpPr>
        <p:spPr/>
        <p:txBody>
          <a:bodyPr/>
          <a:lstStyle/>
          <a:p>
            <a:r>
              <a:rPr lang="en-US" dirty="0"/>
              <a:t>Key Takeaways</a:t>
            </a:r>
          </a:p>
        </p:txBody>
      </p:sp>
      <p:graphicFrame>
        <p:nvGraphicFramePr>
          <p:cNvPr id="3" name="Content Placeholder 3" descr="SmartArt Placeholder - Block List">
            <a:extLst>
              <a:ext uri="{FF2B5EF4-FFF2-40B4-BE49-F238E27FC236}">
                <a16:creationId xmlns:a16="http://schemas.microsoft.com/office/drawing/2014/main" id="{F56E9CB7-A5E6-479F-A6C4-A480D06B974D}"/>
              </a:ext>
            </a:extLst>
          </p:cNvPr>
          <p:cNvGraphicFramePr>
            <a:graphicFrameLocks/>
          </p:cNvGraphicFramePr>
          <p:nvPr>
            <p:extLst>
              <p:ext uri="{D42A27DB-BD31-4B8C-83A1-F6EECF244321}">
                <p14:modId xmlns:p14="http://schemas.microsoft.com/office/powerpoint/2010/main" val="2833546096"/>
              </p:ext>
            </p:extLst>
          </p:nvPr>
        </p:nvGraphicFramePr>
        <p:xfrm>
          <a:off x="4491037" y="1662113"/>
          <a:ext cx="3662363" cy="3533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230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6C85-B2CB-40E2-9EF5-0C273D79F230}"/>
              </a:ext>
            </a:extLst>
          </p:cNvPr>
          <p:cNvSpPr>
            <a:spLocks noGrp="1"/>
          </p:cNvSpPr>
          <p:nvPr>
            <p:ph type="title"/>
          </p:nvPr>
        </p:nvSpPr>
        <p:spPr/>
        <p:txBody>
          <a:bodyPr/>
          <a:lstStyle/>
          <a:p>
            <a:r>
              <a:rPr lang="en-US" dirty="0"/>
              <a:t>Thank You</a:t>
            </a:r>
          </a:p>
        </p:txBody>
      </p:sp>
      <p:grpSp>
        <p:nvGrpSpPr>
          <p:cNvPr id="4" name="Group 3" descr="SmartArt Placeholder - Contact List">
            <a:extLst>
              <a:ext uri="{FF2B5EF4-FFF2-40B4-BE49-F238E27FC236}">
                <a16:creationId xmlns:a16="http://schemas.microsoft.com/office/drawing/2014/main" id="{D37C82C5-3FB4-4D1B-9ED4-3F5209399CE9}"/>
              </a:ext>
            </a:extLst>
          </p:cNvPr>
          <p:cNvGrpSpPr/>
          <p:nvPr/>
        </p:nvGrpSpPr>
        <p:grpSpPr>
          <a:xfrm>
            <a:off x="4773208" y="1652673"/>
            <a:ext cx="3368443" cy="3440583"/>
            <a:chOff x="4738539" y="1674341"/>
            <a:chExt cx="3368443" cy="3440583"/>
          </a:xfrm>
        </p:grpSpPr>
        <p:sp>
          <p:nvSpPr>
            <p:cNvPr id="5" name="Rectangle 4">
              <a:extLst>
                <a:ext uri="{FF2B5EF4-FFF2-40B4-BE49-F238E27FC236}">
                  <a16:creationId xmlns:a16="http://schemas.microsoft.com/office/drawing/2014/main" id="{C5D48C0B-08C2-4638-A8CC-80F78E7461BF}"/>
                </a:ext>
              </a:extLst>
            </p:cNvPr>
            <p:cNvSpPr/>
            <p:nvPr/>
          </p:nvSpPr>
          <p:spPr>
            <a:xfrm>
              <a:off x="4738539" y="1674341"/>
              <a:ext cx="3368443" cy="3440583"/>
            </a:xfrm>
            <a:prstGeom prst="rect">
              <a:avLst/>
            </a:prstGeom>
            <a:noFill/>
            <a:ln>
              <a:noFill/>
            </a:ln>
          </p:spPr>
        </p:sp>
        <p:sp>
          <p:nvSpPr>
            <p:cNvPr id="6" name="Rectangle 5">
              <a:extLst>
                <a:ext uri="{FF2B5EF4-FFF2-40B4-BE49-F238E27FC236}">
                  <a16:creationId xmlns:a16="http://schemas.microsoft.com/office/drawing/2014/main" id="{D5F8C9F4-B78E-4CC3-AA36-DFEF228E3D95}"/>
                </a:ext>
              </a:extLst>
            </p:cNvPr>
            <p:cNvSpPr/>
            <p:nvPr/>
          </p:nvSpPr>
          <p:spPr>
            <a:xfrm>
              <a:off x="4738539" y="1674949"/>
              <a:ext cx="3368443" cy="1235237"/>
            </a:xfrm>
            <a:prstGeom prst="rect">
              <a:avLst/>
            </a:prstGeom>
            <a:noFill/>
            <a:ln w="22225">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105D7231-0D43-483E-9166-F43C46ED275C}"/>
                </a:ext>
              </a:extLst>
            </p:cNvPr>
            <p:cNvSpPr/>
            <p:nvPr/>
          </p:nvSpPr>
          <p:spPr>
            <a:xfrm>
              <a:off x="4833073" y="1674949"/>
              <a:ext cx="3066264" cy="1592298"/>
            </a:xfrm>
            <a:custGeom>
              <a:avLst/>
              <a:gdLst>
                <a:gd name="connsiteX0" fmla="*/ 0 w 1734098"/>
                <a:gd name="connsiteY0" fmla="*/ 0 h 1592298"/>
                <a:gd name="connsiteX1" fmla="*/ 1734098 w 1734098"/>
                <a:gd name="connsiteY1" fmla="*/ 0 h 1592298"/>
                <a:gd name="connsiteX2" fmla="*/ 1734098 w 1734098"/>
                <a:gd name="connsiteY2" fmla="*/ 1592298 h 1592298"/>
                <a:gd name="connsiteX3" fmla="*/ 0 w 1734098"/>
                <a:gd name="connsiteY3" fmla="*/ 1592298 h 1592298"/>
                <a:gd name="connsiteX4" fmla="*/ 0 w 1734098"/>
                <a:gd name="connsiteY4" fmla="*/ 0 h 159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98" h="1592298">
                  <a:moveTo>
                    <a:pt x="0" y="0"/>
                  </a:moveTo>
                  <a:lnTo>
                    <a:pt x="1734098" y="0"/>
                  </a:lnTo>
                  <a:lnTo>
                    <a:pt x="1734098" y="1592298"/>
                  </a:lnTo>
                  <a:lnTo>
                    <a:pt x="0" y="15922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8518" tIns="168518" rIns="168518" bIns="168518" numCol="1" spcCol="1270" anchor="ctr" anchorCtr="0">
              <a:noAutofit/>
            </a:bodyPr>
            <a:lstStyle/>
            <a:p>
              <a:pPr marL="0" lvl="0" indent="0" algn="l" defTabSz="933450">
                <a:lnSpc>
                  <a:spcPct val="100000"/>
                </a:lnSpc>
                <a:spcBef>
                  <a:spcPct val="0"/>
                </a:spcBef>
                <a:spcAft>
                  <a:spcPct val="35000"/>
                </a:spcAft>
                <a:buNone/>
              </a:pPr>
              <a:r>
                <a:rPr lang="en-US" sz="2100" b="1" i="0" kern="1200" dirty="0" err="1">
                  <a:solidFill>
                    <a:schemeClr val="bg1"/>
                  </a:solidFill>
                </a:rPr>
                <a:t>Github</a:t>
              </a:r>
              <a:r>
                <a:rPr lang="en-US" sz="2100" b="1" i="0" kern="1200" dirty="0">
                  <a:solidFill>
                    <a:schemeClr val="bg1"/>
                  </a:solidFill>
                </a:rPr>
                <a:t> </a:t>
              </a:r>
              <a:r>
                <a:rPr lang="en-US" sz="1800" b="1" kern="1200" dirty="0">
                  <a:solidFill>
                    <a:schemeClr val="bg1"/>
                  </a:solidFill>
                </a:rPr>
                <a:t>Link</a:t>
              </a:r>
            </a:p>
            <a:p>
              <a:pPr marL="0" lvl="0" indent="0" algn="l" defTabSz="933450">
                <a:lnSpc>
                  <a:spcPct val="100000"/>
                </a:lnSpc>
                <a:spcBef>
                  <a:spcPct val="0"/>
                </a:spcBef>
                <a:spcAft>
                  <a:spcPct val="35000"/>
                </a:spcAft>
                <a:buNone/>
              </a:pPr>
              <a:r>
                <a:rPr lang="en-US" sz="1800" kern="1200" dirty="0">
                  <a:solidFill>
                    <a:schemeClr val="bg1"/>
                  </a:solidFill>
                </a:rPr>
                <a:t>…&lt;I’ll Update&gt;……….</a:t>
              </a:r>
            </a:p>
          </p:txBody>
        </p:sp>
        <p:sp>
          <p:nvSpPr>
            <p:cNvPr id="9" name="Rectangle 8">
              <a:extLst>
                <a:ext uri="{FF2B5EF4-FFF2-40B4-BE49-F238E27FC236}">
                  <a16:creationId xmlns:a16="http://schemas.microsoft.com/office/drawing/2014/main" id="{5440C279-34D2-4B89-9AB5-6F685A956FB2}"/>
                </a:ext>
              </a:extLst>
            </p:cNvPr>
            <p:cNvSpPr/>
            <p:nvPr/>
          </p:nvSpPr>
          <p:spPr>
            <a:xfrm>
              <a:off x="4738539" y="3522016"/>
              <a:ext cx="3368443" cy="1235237"/>
            </a:xfrm>
            <a:prstGeom prst="rect">
              <a:avLst/>
            </a:prstGeom>
            <a:noFill/>
            <a:ln w="22225">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A45BE078-A0ED-4ACA-BDF6-3E67A889B08E}"/>
                </a:ext>
              </a:extLst>
            </p:cNvPr>
            <p:cNvSpPr/>
            <p:nvPr/>
          </p:nvSpPr>
          <p:spPr>
            <a:xfrm>
              <a:off x="4892690" y="3323870"/>
              <a:ext cx="3066264" cy="1592298"/>
            </a:xfrm>
            <a:custGeom>
              <a:avLst/>
              <a:gdLst>
                <a:gd name="connsiteX0" fmla="*/ 0 w 1734098"/>
                <a:gd name="connsiteY0" fmla="*/ 0 h 1592298"/>
                <a:gd name="connsiteX1" fmla="*/ 1734098 w 1734098"/>
                <a:gd name="connsiteY1" fmla="*/ 0 h 1592298"/>
                <a:gd name="connsiteX2" fmla="*/ 1734098 w 1734098"/>
                <a:gd name="connsiteY2" fmla="*/ 1592298 h 1592298"/>
                <a:gd name="connsiteX3" fmla="*/ 0 w 1734098"/>
                <a:gd name="connsiteY3" fmla="*/ 1592298 h 1592298"/>
                <a:gd name="connsiteX4" fmla="*/ 0 w 1734098"/>
                <a:gd name="connsiteY4" fmla="*/ 0 h 159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98" h="1592298">
                  <a:moveTo>
                    <a:pt x="0" y="0"/>
                  </a:moveTo>
                  <a:lnTo>
                    <a:pt x="1734098" y="0"/>
                  </a:lnTo>
                  <a:lnTo>
                    <a:pt x="1734098" y="1592298"/>
                  </a:lnTo>
                  <a:lnTo>
                    <a:pt x="0" y="15922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8518" tIns="168518" rIns="168518" bIns="168518" numCol="1" spcCol="1270" anchor="ctr" anchorCtr="0">
              <a:noAutofit/>
            </a:bodyPr>
            <a:lstStyle/>
            <a:p>
              <a:pPr marL="0" lvl="0" indent="0" algn="l" defTabSz="977900">
                <a:lnSpc>
                  <a:spcPct val="100000"/>
                </a:lnSpc>
                <a:spcBef>
                  <a:spcPct val="0"/>
                </a:spcBef>
                <a:spcAft>
                  <a:spcPct val="35000"/>
                </a:spcAft>
                <a:buNone/>
              </a:pPr>
              <a:r>
                <a:rPr lang="en-US" sz="2200" b="1" i="0" kern="1200" dirty="0">
                  <a:solidFill>
                    <a:schemeClr val="bg1"/>
                  </a:solidFill>
                </a:rPr>
                <a:t>Rajesh Nagarjunan</a:t>
              </a:r>
              <a:endParaRPr lang="en-US" sz="2200" kern="1200" dirty="0">
                <a:solidFill>
                  <a:schemeClr val="bg1"/>
                </a:solidFill>
              </a:endParaRPr>
            </a:p>
          </p:txBody>
        </p:sp>
      </p:grpSp>
    </p:spTree>
    <p:extLst>
      <p:ext uri="{BB962C8B-B14F-4D97-AF65-F5344CB8AC3E}">
        <p14:creationId xmlns:p14="http://schemas.microsoft.com/office/powerpoint/2010/main" val="65192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1FB13-2650-4060-8E7D-1FC00B2F6DF1}"/>
              </a:ext>
            </a:extLst>
          </p:cNvPr>
          <p:cNvSpPr>
            <a:spLocks noGrp="1"/>
          </p:cNvSpPr>
          <p:nvPr>
            <p:ph type="ctrTitle"/>
          </p:nvPr>
        </p:nvSpPr>
        <p:spPr/>
        <p:txBody>
          <a:bodyPr/>
          <a:lstStyle/>
          <a:p>
            <a:r>
              <a:rPr lang="en-US" dirty="0"/>
              <a:t>“If you can film an idea in your mind, follow that film idea shot for shot, scene for scene, that idea is worth making. </a:t>
            </a:r>
          </a:p>
        </p:txBody>
      </p:sp>
      <p:sp>
        <p:nvSpPr>
          <p:cNvPr id="4" name="Subtitle 3">
            <a:extLst>
              <a:ext uri="{FF2B5EF4-FFF2-40B4-BE49-F238E27FC236}">
                <a16:creationId xmlns:a16="http://schemas.microsoft.com/office/drawing/2014/main" id="{9B250915-F951-46A6-946A-64AF796FD6FC}"/>
              </a:ext>
            </a:extLst>
          </p:cNvPr>
          <p:cNvSpPr>
            <a:spLocks noGrp="1"/>
          </p:cNvSpPr>
          <p:nvPr>
            <p:ph type="subTitle" idx="1"/>
          </p:nvPr>
        </p:nvSpPr>
        <p:spPr/>
        <p:txBody>
          <a:bodyPr/>
          <a:lstStyle/>
          <a:p>
            <a:r>
              <a:rPr lang="en-US" dirty="0"/>
              <a:t>- Craig Mapp</a:t>
            </a:r>
          </a:p>
        </p:txBody>
      </p:sp>
      <p:pic>
        <p:nvPicPr>
          <p:cNvPr id="8" name="Picture Placeholder 7" descr="Person overlooking the horizon from the top of a mountain">
            <a:extLst>
              <a:ext uri="{FF2B5EF4-FFF2-40B4-BE49-F238E27FC236}">
                <a16:creationId xmlns:a16="http://schemas.microsoft.com/office/drawing/2014/main" id="{42F1E451-4432-414C-8016-DC76C94EF2F9}"/>
              </a:ext>
            </a:extLst>
          </p:cNvPr>
          <p:cNvPicPr>
            <a:picLocks noGrp="1" noChangeAspect="1"/>
          </p:cNvPicPr>
          <p:nvPr>
            <p:ph type="pic" sz="quarter" idx="12"/>
          </p:nvPr>
        </p:nvPicPr>
        <p:blipFill>
          <a:blip r:embed="rId3"/>
          <a:srcRect t="9324" b="9324"/>
          <a:stretch>
            <a:fillRect/>
          </a:stretch>
        </p:blipFill>
        <p:spPr/>
      </p:pic>
    </p:spTree>
    <p:extLst>
      <p:ext uri="{BB962C8B-B14F-4D97-AF65-F5344CB8AC3E}">
        <p14:creationId xmlns:p14="http://schemas.microsoft.com/office/powerpoint/2010/main" val="198227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DAE9F8-361A-4445-9773-A72E835FD71B}"/>
              </a:ext>
            </a:extLst>
          </p:cNvPr>
          <p:cNvSpPr>
            <a:spLocks noGrp="1"/>
          </p:cNvSpPr>
          <p:nvPr>
            <p:ph type="title"/>
          </p:nvPr>
        </p:nvSpPr>
        <p:spPr>
          <a:xfrm>
            <a:off x="628650" y="792118"/>
            <a:ext cx="7886700" cy="597125"/>
          </a:xfrm>
        </p:spPr>
        <p:txBody>
          <a:bodyPr>
            <a:normAutofit/>
          </a:bodyPr>
          <a:lstStyle/>
          <a:p>
            <a:r>
              <a:rPr lang="en-US" dirty="0" err="1"/>
              <a:t>Realestate</a:t>
            </a:r>
            <a:r>
              <a:rPr lang="en-US" dirty="0"/>
              <a:t> Project – Problem Statement</a:t>
            </a:r>
            <a:endParaRPr lang="en-GB" dirty="0"/>
          </a:p>
        </p:txBody>
      </p:sp>
      <p:sp>
        <p:nvSpPr>
          <p:cNvPr id="8" name="Content Placeholder 7">
            <a:extLst>
              <a:ext uri="{FF2B5EF4-FFF2-40B4-BE49-F238E27FC236}">
                <a16:creationId xmlns:a16="http://schemas.microsoft.com/office/drawing/2014/main" id="{4C192F78-63D1-40D8-BB61-D44C1FDF9AC2}"/>
              </a:ext>
            </a:extLst>
          </p:cNvPr>
          <p:cNvSpPr>
            <a:spLocks noGrp="1"/>
          </p:cNvSpPr>
          <p:nvPr>
            <p:ph idx="1"/>
          </p:nvPr>
        </p:nvSpPr>
        <p:spPr/>
        <p:txBody>
          <a:bodyPr>
            <a:normAutofit/>
          </a:bodyPr>
          <a:lstStyle/>
          <a:p>
            <a:r>
              <a:rPr lang="en-US" sz="2400" dirty="0"/>
              <a:t>MBS Structuring : Complex business that cannot be performed without good understanding of what is happening in the market</a:t>
            </a:r>
          </a:p>
          <a:p>
            <a:r>
              <a:rPr lang="en-US" sz="2400" dirty="0"/>
              <a:t>MBS Trading : Requires insights on how the trends are moving and without this the traders are blindsided</a:t>
            </a:r>
          </a:p>
          <a:p>
            <a:r>
              <a:rPr lang="en-GB" sz="2400" dirty="0"/>
              <a:t>Pain Point 1: Huge amount of data exists but a good summary of key features identified through analytics is missing</a:t>
            </a:r>
          </a:p>
          <a:p>
            <a:r>
              <a:rPr lang="en-GB" sz="2400" dirty="0"/>
              <a:t>Pain Point 2: Need a daily report of the Analytic features that require to be applied to the product strategy, first thing every morning on desk. And with this a dashboard for boardroom discussions</a:t>
            </a:r>
          </a:p>
        </p:txBody>
      </p:sp>
    </p:spTree>
    <p:extLst>
      <p:ext uri="{BB962C8B-B14F-4D97-AF65-F5344CB8AC3E}">
        <p14:creationId xmlns:p14="http://schemas.microsoft.com/office/powerpoint/2010/main" val="335538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A905-6395-4880-B14A-D40AB7762E6C}"/>
              </a:ext>
            </a:extLst>
          </p:cNvPr>
          <p:cNvSpPr>
            <a:spLocks noGrp="1"/>
          </p:cNvSpPr>
          <p:nvPr>
            <p:ph type="title"/>
          </p:nvPr>
        </p:nvSpPr>
        <p:spPr/>
        <p:txBody>
          <a:bodyPr/>
          <a:lstStyle/>
          <a:p>
            <a:r>
              <a:rPr lang="en-US" dirty="0"/>
              <a:t>What would the MBS traders like to see ?</a:t>
            </a:r>
            <a:endParaRPr lang="en-GB" dirty="0"/>
          </a:p>
        </p:txBody>
      </p:sp>
      <p:sp>
        <p:nvSpPr>
          <p:cNvPr id="3" name="Content Placeholder 2">
            <a:extLst>
              <a:ext uri="{FF2B5EF4-FFF2-40B4-BE49-F238E27FC236}">
                <a16:creationId xmlns:a16="http://schemas.microsoft.com/office/drawing/2014/main" id="{1CA9FF4B-E381-40EA-AEA9-90A9476653E8}"/>
              </a:ext>
            </a:extLst>
          </p:cNvPr>
          <p:cNvSpPr>
            <a:spLocks noGrp="1"/>
          </p:cNvSpPr>
          <p:nvPr>
            <p:ph idx="1"/>
          </p:nvPr>
        </p:nvSpPr>
        <p:spPr/>
        <p:txBody>
          <a:bodyPr>
            <a:normAutofit/>
          </a:bodyPr>
          <a:lstStyle/>
          <a:p>
            <a:r>
              <a:rPr lang="en-US" sz="2400" dirty="0"/>
              <a:t>I would want to see if my product structure still fits the market in terms of its original purpose</a:t>
            </a:r>
          </a:p>
          <a:p>
            <a:r>
              <a:rPr lang="en-US" sz="2400" dirty="0"/>
              <a:t>I would want to understand any change in trends day on day as we move forward</a:t>
            </a:r>
          </a:p>
          <a:p>
            <a:r>
              <a:rPr lang="en-US" sz="2400" dirty="0"/>
              <a:t>I would want to get an understanding of demographics by age, sex, location </a:t>
            </a:r>
            <a:r>
              <a:rPr lang="en-US" sz="2400" dirty="0" err="1"/>
              <a:t>etc</a:t>
            </a:r>
            <a:endParaRPr lang="en-US" sz="2400" dirty="0"/>
          </a:p>
          <a:p>
            <a:r>
              <a:rPr lang="en-US" sz="2400" dirty="0"/>
              <a:t>I would want to know that I have full control over my client finances and can report back to regulators with confidence that there is adequate guard rails for financial risks / avoid melt down?</a:t>
            </a:r>
            <a:endParaRPr lang="en-GB" sz="2400" dirty="0"/>
          </a:p>
        </p:txBody>
      </p:sp>
    </p:spTree>
    <p:extLst>
      <p:ext uri="{BB962C8B-B14F-4D97-AF65-F5344CB8AC3E}">
        <p14:creationId xmlns:p14="http://schemas.microsoft.com/office/powerpoint/2010/main" val="636450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5E54-3CDB-41B1-8703-2F6B77842879}"/>
              </a:ext>
            </a:extLst>
          </p:cNvPr>
          <p:cNvSpPr>
            <a:spLocks noGrp="1"/>
          </p:cNvSpPr>
          <p:nvPr>
            <p:ph type="title"/>
          </p:nvPr>
        </p:nvSpPr>
        <p:spPr/>
        <p:txBody>
          <a:bodyPr/>
          <a:lstStyle/>
          <a:p>
            <a:r>
              <a:rPr lang="en-US" dirty="0"/>
              <a:t>Final Outcome</a:t>
            </a:r>
            <a:endParaRPr lang="en-GB" dirty="0"/>
          </a:p>
        </p:txBody>
      </p:sp>
      <p:pic>
        <p:nvPicPr>
          <p:cNvPr id="4" name="Content Placeholder 3">
            <a:extLst>
              <a:ext uri="{FF2B5EF4-FFF2-40B4-BE49-F238E27FC236}">
                <a16:creationId xmlns:a16="http://schemas.microsoft.com/office/drawing/2014/main" id="{7BBD2359-98A9-4129-84CF-C1E7325EBF3D}"/>
              </a:ext>
            </a:extLst>
          </p:cNvPr>
          <p:cNvPicPr>
            <a:picLocks noGrp="1"/>
          </p:cNvPicPr>
          <p:nvPr>
            <p:ph idx="1"/>
          </p:nvPr>
        </p:nvPicPr>
        <p:blipFill>
          <a:blip r:embed="rId2"/>
          <a:stretch>
            <a:fillRect/>
          </a:stretch>
        </p:blipFill>
        <p:spPr>
          <a:xfrm>
            <a:off x="773171" y="1690688"/>
            <a:ext cx="7597657" cy="4388836"/>
          </a:xfrm>
          <a:prstGeom prst="rect">
            <a:avLst/>
          </a:prstGeom>
        </p:spPr>
      </p:pic>
    </p:spTree>
    <p:extLst>
      <p:ext uri="{BB962C8B-B14F-4D97-AF65-F5344CB8AC3E}">
        <p14:creationId xmlns:p14="http://schemas.microsoft.com/office/powerpoint/2010/main" val="147429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A331-B7DC-4C60-BBC8-146311644D36}"/>
              </a:ext>
            </a:extLst>
          </p:cNvPr>
          <p:cNvSpPr>
            <a:spLocks noGrp="1"/>
          </p:cNvSpPr>
          <p:nvPr>
            <p:ph type="title"/>
          </p:nvPr>
        </p:nvSpPr>
        <p:spPr/>
        <p:txBody>
          <a:bodyPr/>
          <a:lstStyle/>
          <a:p>
            <a:r>
              <a:rPr lang="en-US" dirty="0"/>
              <a:t>Approach</a:t>
            </a:r>
            <a:endParaRPr lang="en-GB" dirty="0"/>
          </a:p>
        </p:txBody>
      </p:sp>
      <p:sp>
        <p:nvSpPr>
          <p:cNvPr id="3" name="Content Placeholder 2">
            <a:extLst>
              <a:ext uri="{FF2B5EF4-FFF2-40B4-BE49-F238E27FC236}">
                <a16:creationId xmlns:a16="http://schemas.microsoft.com/office/drawing/2014/main" id="{E347B597-7ED7-43D6-A3B9-6825A2625852}"/>
              </a:ext>
            </a:extLst>
          </p:cNvPr>
          <p:cNvSpPr>
            <a:spLocks noGrp="1"/>
          </p:cNvSpPr>
          <p:nvPr>
            <p:ph idx="1"/>
          </p:nvPr>
        </p:nvSpPr>
        <p:spPr/>
        <p:txBody>
          <a:bodyPr>
            <a:normAutofit lnSpcReduction="10000"/>
          </a:bodyPr>
          <a:lstStyle/>
          <a:p>
            <a:pPr marL="0" indent="0">
              <a:buNone/>
            </a:pPr>
            <a:r>
              <a:rPr lang="en-US" sz="2400" b="1" dirty="0"/>
              <a:t>List of </a:t>
            </a:r>
            <a:r>
              <a:rPr lang="en-US" sz="2400" b="1" dirty="0" err="1"/>
              <a:t>activites</a:t>
            </a:r>
            <a:endParaRPr lang="en-US" sz="2400" b="1" dirty="0"/>
          </a:p>
          <a:p>
            <a:r>
              <a:rPr lang="en-US" sz="1800" dirty="0"/>
              <a:t>Data Import</a:t>
            </a:r>
          </a:p>
          <a:p>
            <a:r>
              <a:rPr lang="en-US" sz="1800" dirty="0"/>
              <a:t>Data Profiling</a:t>
            </a:r>
          </a:p>
          <a:p>
            <a:r>
              <a:rPr lang="en-US" sz="1800" dirty="0"/>
              <a:t>Missing Value Treatment</a:t>
            </a:r>
          </a:p>
          <a:p>
            <a:r>
              <a:rPr lang="en-US" sz="1800" dirty="0"/>
              <a:t>Maximum Debt Mortgage</a:t>
            </a:r>
          </a:p>
          <a:p>
            <a:r>
              <a:rPr lang="en-US" sz="1800" dirty="0"/>
              <a:t>Bad Debt vs Total Debt</a:t>
            </a:r>
          </a:p>
          <a:p>
            <a:r>
              <a:rPr lang="en-US" sz="1800" dirty="0"/>
              <a:t>Second Mortgage Distribution</a:t>
            </a:r>
          </a:p>
          <a:p>
            <a:r>
              <a:rPr lang="en-US" sz="1800" dirty="0"/>
              <a:t>Home Equity Distribution</a:t>
            </a:r>
          </a:p>
          <a:p>
            <a:r>
              <a:rPr lang="en-US" sz="1800" dirty="0"/>
              <a:t>Good and Bad Debt Distribution</a:t>
            </a:r>
          </a:p>
          <a:p>
            <a:r>
              <a:rPr lang="en-US" sz="1800" dirty="0" err="1"/>
              <a:t>Analyse</a:t>
            </a:r>
            <a:endParaRPr lang="en-US" sz="1800" dirty="0"/>
          </a:p>
          <a:p>
            <a:pPr lvl="1"/>
            <a:r>
              <a:rPr lang="en-US" sz="1800" dirty="0"/>
              <a:t>Population Density, Median Age, Group Bins, Marital Status</a:t>
            </a:r>
          </a:p>
          <a:p>
            <a:pPr lvl="1"/>
            <a:r>
              <a:rPr lang="en-US" sz="1800" dirty="0"/>
              <a:t>Overall Income Level, </a:t>
            </a:r>
            <a:r>
              <a:rPr lang="en-US" sz="1800" dirty="0" err="1"/>
              <a:t>Corelation</a:t>
            </a:r>
            <a:r>
              <a:rPr lang="en-US" sz="1800" dirty="0"/>
              <a:t> Analysis</a:t>
            </a:r>
          </a:p>
        </p:txBody>
      </p:sp>
    </p:spTree>
    <p:extLst>
      <p:ext uri="{BB962C8B-B14F-4D97-AF65-F5344CB8AC3E}">
        <p14:creationId xmlns:p14="http://schemas.microsoft.com/office/powerpoint/2010/main" val="100143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4AD4B5-0412-426B-9D6D-C842BB7E0C49}"/>
              </a:ext>
            </a:extLst>
          </p:cNvPr>
          <p:cNvSpPr>
            <a:spLocks noGrp="1"/>
          </p:cNvSpPr>
          <p:nvPr>
            <p:ph type="title"/>
          </p:nvPr>
        </p:nvSpPr>
        <p:spPr/>
        <p:txBody>
          <a:bodyPr/>
          <a:lstStyle/>
          <a:p>
            <a:r>
              <a:rPr lang="en-US" dirty="0"/>
              <a:t>Week 1 – Understanding Key Data Elements </a:t>
            </a:r>
            <a:endParaRPr lang="en-GB" dirty="0"/>
          </a:p>
        </p:txBody>
      </p:sp>
      <p:graphicFrame>
        <p:nvGraphicFramePr>
          <p:cNvPr id="8" name="Content Placeholder 7">
            <a:extLst>
              <a:ext uri="{FF2B5EF4-FFF2-40B4-BE49-F238E27FC236}">
                <a16:creationId xmlns:a16="http://schemas.microsoft.com/office/drawing/2014/main" id="{CE6E595E-C6B0-4A5F-8937-BAA48D1DB42F}"/>
              </a:ext>
            </a:extLst>
          </p:cNvPr>
          <p:cNvGraphicFramePr>
            <a:graphicFrameLocks noGrp="1"/>
          </p:cNvGraphicFramePr>
          <p:nvPr>
            <p:ph idx="1"/>
            <p:extLst>
              <p:ext uri="{D42A27DB-BD31-4B8C-83A1-F6EECF244321}">
                <p14:modId xmlns:p14="http://schemas.microsoft.com/office/powerpoint/2010/main" val="322918576"/>
              </p:ext>
            </p:extLst>
          </p:nvPr>
        </p:nvGraphicFramePr>
        <p:xfrm>
          <a:off x="628650" y="1906111"/>
          <a:ext cx="7886700" cy="4084320"/>
        </p:xfrm>
        <a:graphic>
          <a:graphicData uri="http://schemas.openxmlformats.org/drawingml/2006/table">
            <a:tbl>
              <a:tblPr/>
              <a:tblGrid>
                <a:gridCol w="3943350">
                  <a:extLst>
                    <a:ext uri="{9D8B030D-6E8A-4147-A177-3AD203B41FA5}">
                      <a16:colId xmlns:a16="http://schemas.microsoft.com/office/drawing/2014/main" val="767455300"/>
                    </a:ext>
                  </a:extLst>
                </a:gridCol>
                <a:gridCol w="3943350">
                  <a:extLst>
                    <a:ext uri="{9D8B030D-6E8A-4147-A177-3AD203B41FA5}">
                      <a16:colId xmlns:a16="http://schemas.microsoft.com/office/drawing/2014/main" val="3330229995"/>
                    </a:ext>
                  </a:extLst>
                </a:gridCol>
              </a:tblGrid>
              <a:tr h="0">
                <a:tc>
                  <a:txBody>
                    <a:bodyPr/>
                    <a:lstStyle/>
                    <a:p>
                      <a:r>
                        <a:rPr lang="en-GB" sz="1400" b="1">
                          <a:effectLst/>
                        </a:rPr>
                        <a:t>Variables</a:t>
                      </a:r>
                      <a:endParaRPr lang="en-GB" sz="1400">
                        <a:effectLst/>
                      </a:endParaRPr>
                    </a:p>
                  </a:txBody>
                  <a:tcPr anchor="ctr">
                    <a:lnL>
                      <a:noFill/>
                    </a:lnL>
                    <a:lnR>
                      <a:noFill/>
                    </a:lnR>
                    <a:lnT>
                      <a:noFill/>
                    </a:lnT>
                    <a:lnB>
                      <a:noFill/>
                    </a:lnB>
                    <a:solidFill>
                      <a:srgbClr val="FFFFFF"/>
                    </a:solidFill>
                  </a:tcPr>
                </a:tc>
                <a:tc>
                  <a:txBody>
                    <a:bodyPr/>
                    <a:lstStyle/>
                    <a:p>
                      <a:r>
                        <a:rPr lang="en-GB" sz="1400" b="1">
                          <a:effectLst/>
                        </a:rPr>
                        <a:t>Description</a:t>
                      </a:r>
                      <a:endParaRPr lang="en-GB" sz="140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89098252"/>
                  </a:ext>
                </a:extLst>
              </a:tr>
              <a:tr h="0">
                <a:tc>
                  <a:txBody>
                    <a:bodyPr/>
                    <a:lstStyle/>
                    <a:p>
                      <a:r>
                        <a:rPr lang="en-GB" sz="1400">
                          <a:effectLst/>
                        </a:rPr>
                        <a:t>Second mortgage</a:t>
                      </a:r>
                    </a:p>
                  </a:txBody>
                  <a:tcPr anchor="ctr">
                    <a:lnL>
                      <a:noFill/>
                    </a:lnL>
                    <a:lnR>
                      <a:noFill/>
                    </a:lnR>
                    <a:lnT>
                      <a:noFill/>
                    </a:lnT>
                    <a:lnB>
                      <a:noFill/>
                    </a:lnB>
                    <a:solidFill>
                      <a:srgbClr val="FFFFFF"/>
                    </a:solidFill>
                  </a:tcPr>
                </a:tc>
                <a:tc>
                  <a:txBody>
                    <a:bodyPr/>
                    <a:lstStyle/>
                    <a:p>
                      <a:r>
                        <a:rPr lang="en-US" sz="1400">
                          <a:effectLst/>
                        </a:rPr>
                        <a:t>Households with a second mortgage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129378314"/>
                  </a:ext>
                </a:extLst>
              </a:tr>
              <a:tr h="0">
                <a:tc>
                  <a:txBody>
                    <a:bodyPr/>
                    <a:lstStyle/>
                    <a:p>
                      <a:r>
                        <a:rPr lang="en-GB" sz="1400">
                          <a:effectLst/>
                        </a:rPr>
                        <a:t>Home equity</a:t>
                      </a:r>
                    </a:p>
                  </a:txBody>
                  <a:tcPr anchor="ctr">
                    <a:lnL>
                      <a:noFill/>
                    </a:lnL>
                    <a:lnR>
                      <a:noFill/>
                    </a:lnR>
                    <a:lnT>
                      <a:noFill/>
                    </a:lnT>
                    <a:lnB>
                      <a:noFill/>
                    </a:lnB>
                    <a:solidFill>
                      <a:srgbClr val="FFFFFF"/>
                    </a:solidFill>
                  </a:tcPr>
                </a:tc>
                <a:tc>
                  <a:txBody>
                    <a:bodyPr/>
                    <a:lstStyle/>
                    <a:p>
                      <a:r>
                        <a:rPr lang="en-US" sz="1400" dirty="0">
                          <a:effectLst/>
                        </a:rPr>
                        <a:t>Households with a home equity loan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4278993915"/>
                  </a:ext>
                </a:extLst>
              </a:tr>
              <a:tr h="0">
                <a:tc>
                  <a:txBody>
                    <a:bodyPr/>
                    <a:lstStyle/>
                    <a:p>
                      <a:r>
                        <a:rPr lang="en-GB" sz="1400">
                          <a:effectLst/>
                        </a:rPr>
                        <a:t>Debt</a:t>
                      </a:r>
                    </a:p>
                  </a:txBody>
                  <a:tcPr anchor="ctr">
                    <a:lnL>
                      <a:noFill/>
                    </a:lnL>
                    <a:lnR>
                      <a:noFill/>
                    </a:lnR>
                    <a:lnT>
                      <a:noFill/>
                    </a:lnT>
                    <a:lnB>
                      <a:noFill/>
                    </a:lnB>
                    <a:solidFill>
                      <a:srgbClr val="FFFFFF"/>
                    </a:solidFill>
                  </a:tcPr>
                </a:tc>
                <a:tc>
                  <a:txBody>
                    <a:bodyPr/>
                    <a:lstStyle/>
                    <a:p>
                      <a:r>
                        <a:rPr lang="en-US" sz="1400">
                          <a:effectLst/>
                        </a:rPr>
                        <a:t>Households with any type of debt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3972250070"/>
                  </a:ext>
                </a:extLst>
              </a:tr>
              <a:tr h="0">
                <a:tc>
                  <a:txBody>
                    <a:bodyPr/>
                    <a:lstStyle/>
                    <a:p>
                      <a:r>
                        <a:rPr lang="en-GB" sz="1400" dirty="0">
                          <a:effectLst/>
                        </a:rPr>
                        <a:t>Mortgage Costs</a:t>
                      </a:r>
                    </a:p>
                  </a:txBody>
                  <a:tcPr anchor="ctr">
                    <a:lnL>
                      <a:noFill/>
                    </a:lnL>
                    <a:lnR>
                      <a:noFill/>
                    </a:lnR>
                    <a:lnT>
                      <a:noFill/>
                    </a:lnT>
                    <a:lnB>
                      <a:noFill/>
                    </a:lnB>
                    <a:solidFill>
                      <a:srgbClr val="FFFFFF"/>
                    </a:solidFill>
                  </a:tcPr>
                </a:tc>
                <a:tc>
                  <a:txBody>
                    <a:bodyPr/>
                    <a:lstStyle/>
                    <a:p>
                      <a:r>
                        <a:rPr lang="en-US" sz="1400">
                          <a:effectLst/>
                        </a:rPr>
                        <a:t>Statistics regarding mortgage payments, home equity loans, utilities, and property taxes</a:t>
                      </a:r>
                    </a:p>
                  </a:txBody>
                  <a:tcPr anchor="ctr">
                    <a:lnL>
                      <a:noFill/>
                    </a:lnL>
                    <a:lnR>
                      <a:noFill/>
                    </a:lnR>
                    <a:lnT>
                      <a:noFill/>
                    </a:lnT>
                    <a:lnB>
                      <a:noFill/>
                    </a:lnB>
                    <a:solidFill>
                      <a:srgbClr val="FFFFFF"/>
                    </a:solidFill>
                  </a:tcPr>
                </a:tc>
                <a:extLst>
                  <a:ext uri="{0D108BD9-81ED-4DB2-BD59-A6C34878D82A}">
                    <a16:rowId xmlns:a16="http://schemas.microsoft.com/office/drawing/2014/main" val="824000199"/>
                  </a:ext>
                </a:extLst>
              </a:tr>
              <a:tr h="0">
                <a:tc>
                  <a:txBody>
                    <a:bodyPr/>
                    <a:lstStyle/>
                    <a:p>
                      <a:r>
                        <a:rPr lang="en-GB" sz="1400">
                          <a:effectLst/>
                        </a:rPr>
                        <a:t>Home Owner Costs</a:t>
                      </a:r>
                    </a:p>
                  </a:txBody>
                  <a:tcPr anchor="ctr">
                    <a:lnL>
                      <a:noFill/>
                    </a:lnL>
                    <a:lnR>
                      <a:noFill/>
                    </a:lnR>
                    <a:lnT>
                      <a:noFill/>
                    </a:lnT>
                    <a:lnB>
                      <a:noFill/>
                    </a:lnB>
                    <a:solidFill>
                      <a:srgbClr val="FFFFFF"/>
                    </a:solidFill>
                  </a:tcPr>
                </a:tc>
                <a:tc>
                  <a:txBody>
                    <a:bodyPr/>
                    <a:lstStyle/>
                    <a:p>
                      <a:r>
                        <a:rPr lang="en-US" sz="1400">
                          <a:effectLst/>
                        </a:rPr>
                        <a:t>Sum of utilities, and property taxes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3607282718"/>
                  </a:ext>
                </a:extLst>
              </a:tr>
              <a:tr h="0">
                <a:tc>
                  <a:txBody>
                    <a:bodyPr/>
                    <a:lstStyle/>
                    <a:p>
                      <a:r>
                        <a:rPr lang="en-GB" sz="1400">
                          <a:effectLst/>
                        </a:rPr>
                        <a:t>Gross Rent</a:t>
                      </a:r>
                    </a:p>
                  </a:txBody>
                  <a:tcPr anchor="ctr">
                    <a:lnL>
                      <a:noFill/>
                    </a:lnL>
                    <a:lnR>
                      <a:noFill/>
                    </a:lnR>
                    <a:lnT>
                      <a:noFill/>
                    </a:lnT>
                    <a:lnB>
                      <a:noFill/>
                    </a:lnB>
                    <a:solidFill>
                      <a:srgbClr val="FFFFFF"/>
                    </a:solidFill>
                  </a:tcPr>
                </a:tc>
                <a:tc>
                  <a:txBody>
                    <a:bodyPr/>
                    <a:lstStyle/>
                    <a:p>
                      <a:r>
                        <a:rPr lang="en-US" sz="1400">
                          <a:effectLst/>
                        </a:rPr>
                        <a:t>Contract rent plus the estimated average monthly cost of utility features</a:t>
                      </a:r>
                    </a:p>
                  </a:txBody>
                  <a:tcPr anchor="ctr">
                    <a:lnL>
                      <a:noFill/>
                    </a:lnL>
                    <a:lnR>
                      <a:noFill/>
                    </a:lnR>
                    <a:lnT>
                      <a:noFill/>
                    </a:lnT>
                    <a:lnB>
                      <a:noFill/>
                    </a:lnB>
                    <a:solidFill>
                      <a:srgbClr val="FFFFFF"/>
                    </a:solidFill>
                  </a:tcPr>
                </a:tc>
                <a:extLst>
                  <a:ext uri="{0D108BD9-81ED-4DB2-BD59-A6C34878D82A}">
                    <a16:rowId xmlns:a16="http://schemas.microsoft.com/office/drawing/2014/main" val="164204327"/>
                  </a:ext>
                </a:extLst>
              </a:tr>
              <a:tr h="0">
                <a:tc>
                  <a:txBody>
                    <a:bodyPr/>
                    <a:lstStyle/>
                    <a:p>
                      <a:r>
                        <a:rPr lang="en-GB" sz="1400">
                          <a:effectLst/>
                        </a:rPr>
                        <a:t>High school Graduation</a:t>
                      </a:r>
                    </a:p>
                  </a:txBody>
                  <a:tcPr anchor="ctr">
                    <a:lnL>
                      <a:noFill/>
                    </a:lnL>
                    <a:lnR>
                      <a:noFill/>
                    </a:lnR>
                    <a:lnT>
                      <a:noFill/>
                    </a:lnT>
                    <a:lnB>
                      <a:noFill/>
                    </a:lnB>
                    <a:solidFill>
                      <a:srgbClr val="FFFFFF"/>
                    </a:solidFill>
                  </a:tcPr>
                </a:tc>
                <a:tc>
                  <a:txBody>
                    <a:bodyPr/>
                    <a:lstStyle/>
                    <a:p>
                      <a:r>
                        <a:rPr lang="en-GB" sz="1400">
                          <a:effectLst/>
                        </a:rPr>
                        <a:t>High school graduation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3480141676"/>
                  </a:ext>
                </a:extLst>
              </a:tr>
              <a:tr h="0">
                <a:tc>
                  <a:txBody>
                    <a:bodyPr/>
                    <a:lstStyle/>
                    <a:p>
                      <a:r>
                        <a:rPr lang="en-GB" sz="1400">
                          <a:effectLst/>
                        </a:rPr>
                        <a:t>Population Demographics</a:t>
                      </a:r>
                    </a:p>
                  </a:txBody>
                  <a:tcPr anchor="ctr">
                    <a:lnL>
                      <a:noFill/>
                    </a:lnL>
                    <a:lnR>
                      <a:noFill/>
                    </a:lnR>
                    <a:lnT>
                      <a:noFill/>
                    </a:lnT>
                    <a:lnB>
                      <a:noFill/>
                    </a:lnB>
                    <a:solidFill>
                      <a:srgbClr val="FFFFFF"/>
                    </a:solidFill>
                  </a:tcPr>
                </a:tc>
                <a:tc>
                  <a:txBody>
                    <a:bodyPr/>
                    <a:lstStyle/>
                    <a:p>
                      <a:r>
                        <a:rPr lang="en-GB" sz="1400">
                          <a:effectLst/>
                        </a:rPr>
                        <a:t>Population demographics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3068311283"/>
                  </a:ext>
                </a:extLst>
              </a:tr>
              <a:tr h="0">
                <a:tc>
                  <a:txBody>
                    <a:bodyPr/>
                    <a:lstStyle/>
                    <a:p>
                      <a:r>
                        <a:rPr lang="en-GB" sz="1400">
                          <a:effectLst/>
                        </a:rPr>
                        <a:t>Age Demographics</a:t>
                      </a:r>
                    </a:p>
                  </a:txBody>
                  <a:tcPr anchor="ctr">
                    <a:lnL>
                      <a:noFill/>
                    </a:lnL>
                    <a:lnR>
                      <a:noFill/>
                    </a:lnR>
                    <a:lnT>
                      <a:noFill/>
                    </a:lnT>
                    <a:lnB>
                      <a:noFill/>
                    </a:lnB>
                    <a:solidFill>
                      <a:srgbClr val="FFFFFF"/>
                    </a:solidFill>
                  </a:tcPr>
                </a:tc>
                <a:tc>
                  <a:txBody>
                    <a:bodyPr/>
                    <a:lstStyle/>
                    <a:p>
                      <a:r>
                        <a:rPr lang="en-GB" sz="1400">
                          <a:effectLst/>
                        </a:rPr>
                        <a:t>Age demographic statistics</a:t>
                      </a:r>
                    </a:p>
                  </a:txBody>
                  <a:tcPr anchor="ctr">
                    <a:lnL>
                      <a:noFill/>
                    </a:lnL>
                    <a:lnR>
                      <a:noFill/>
                    </a:lnR>
                    <a:lnT>
                      <a:noFill/>
                    </a:lnT>
                    <a:lnB>
                      <a:noFill/>
                    </a:lnB>
                    <a:solidFill>
                      <a:srgbClr val="FFFFFF"/>
                    </a:solidFill>
                  </a:tcPr>
                </a:tc>
                <a:extLst>
                  <a:ext uri="{0D108BD9-81ED-4DB2-BD59-A6C34878D82A}">
                    <a16:rowId xmlns:a16="http://schemas.microsoft.com/office/drawing/2014/main" val="446574631"/>
                  </a:ext>
                </a:extLst>
              </a:tr>
              <a:tr h="0">
                <a:tc>
                  <a:txBody>
                    <a:bodyPr/>
                    <a:lstStyle/>
                    <a:p>
                      <a:r>
                        <a:rPr lang="en-GB" sz="1400">
                          <a:effectLst/>
                        </a:rPr>
                        <a:t>Household Income</a:t>
                      </a:r>
                    </a:p>
                  </a:txBody>
                  <a:tcPr anchor="ctr">
                    <a:lnL>
                      <a:noFill/>
                    </a:lnL>
                    <a:lnR>
                      <a:noFill/>
                    </a:lnR>
                    <a:lnT>
                      <a:noFill/>
                    </a:lnT>
                    <a:lnB>
                      <a:noFill/>
                    </a:lnB>
                    <a:solidFill>
                      <a:srgbClr val="FFFFFF"/>
                    </a:solidFill>
                  </a:tcPr>
                </a:tc>
                <a:tc>
                  <a:txBody>
                    <a:bodyPr/>
                    <a:lstStyle/>
                    <a:p>
                      <a:r>
                        <a:rPr lang="en-US" sz="1400">
                          <a:effectLst/>
                        </a:rPr>
                        <a:t>Total income of people residing in the household</a:t>
                      </a:r>
                    </a:p>
                  </a:txBody>
                  <a:tcPr anchor="ctr">
                    <a:lnL>
                      <a:noFill/>
                    </a:lnL>
                    <a:lnR>
                      <a:noFill/>
                    </a:lnR>
                    <a:lnT>
                      <a:noFill/>
                    </a:lnT>
                    <a:lnB>
                      <a:noFill/>
                    </a:lnB>
                    <a:solidFill>
                      <a:srgbClr val="FFFFFF"/>
                    </a:solidFill>
                  </a:tcPr>
                </a:tc>
                <a:extLst>
                  <a:ext uri="{0D108BD9-81ED-4DB2-BD59-A6C34878D82A}">
                    <a16:rowId xmlns:a16="http://schemas.microsoft.com/office/drawing/2014/main" val="2667975103"/>
                  </a:ext>
                </a:extLst>
              </a:tr>
              <a:tr h="0">
                <a:tc>
                  <a:txBody>
                    <a:bodyPr/>
                    <a:lstStyle/>
                    <a:p>
                      <a:r>
                        <a:rPr lang="en-GB" sz="1400" dirty="0">
                          <a:effectLst/>
                        </a:rPr>
                        <a:t>Family Income</a:t>
                      </a:r>
                    </a:p>
                  </a:txBody>
                  <a:tcPr anchor="ctr">
                    <a:lnL>
                      <a:noFill/>
                    </a:lnL>
                    <a:lnR>
                      <a:noFill/>
                    </a:lnR>
                    <a:lnT>
                      <a:noFill/>
                    </a:lnT>
                    <a:lnB>
                      <a:noFill/>
                    </a:lnB>
                    <a:solidFill>
                      <a:srgbClr val="FFFFFF"/>
                    </a:solidFill>
                  </a:tcPr>
                </a:tc>
                <a:tc>
                  <a:txBody>
                    <a:bodyPr/>
                    <a:lstStyle/>
                    <a:p>
                      <a:r>
                        <a:rPr lang="en-US" sz="1400" dirty="0">
                          <a:effectLst/>
                        </a:rPr>
                        <a:t>Total income of people related to the householder</a:t>
                      </a:r>
                    </a:p>
                  </a:txBody>
                  <a:tcPr anchor="ctr">
                    <a:lnL>
                      <a:noFill/>
                    </a:lnL>
                    <a:lnR>
                      <a:noFill/>
                    </a:lnR>
                    <a:lnT>
                      <a:noFill/>
                    </a:lnT>
                    <a:lnB>
                      <a:noFill/>
                    </a:lnB>
                    <a:solidFill>
                      <a:srgbClr val="FFFFFF"/>
                    </a:solidFill>
                  </a:tcPr>
                </a:tc>
                <a:extLst>
                  <a:ext uri="{0D108BD9-81ED-4DB2-BD59-A6C34878D82A}">
                    <a16:rowId xmlns:a16="http://schemas.microsoft.com/office/drawing/2014/main" val="2787213539"/>
                  </a:ext>
                </a:extLst>
              </a:tr>
            </a:tbl>
          </a:graphicData>
        </a:graphic>
      </p:graphicFrame>
    </p:spTree>
    <p:extLst>
      <p:ext uri="{BB962C8B-B14F-4D97-AF65-F5344CB8AC3E}">
        <p14:creationId xmlns:p14="http://schemas.microsoft.com/office/powerpoint/2010/main" val="670739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05C5-9CB4-4313-BA0D-78A1D417F518}"/>
              </a:ext>
            </a:extLst>
          </p:cNvPr>
          <p:cNvSpPr>
            <a:spLocks noGrp="1"/>
          </p:cNvSpPr>
          <p:nvPr>
            <p:ph type="title"/>
          </p:nvPr>
        </p:nvSpPr>
        <p:spPr/>
        <p:txBody>
          <a:bodyPr/>
          <a:lstStyle/>
          <a:p>
            <a:r>
              <a:rPr lang="en-US" dirty="0"/>
              <a:t>Outputs for Analysis</a:t>
            </a:r>
            <a:endParaRPr lang="en-GB" dirty="0"/>
          </a:p>
        </p:txBody>
      </p:sp>
      <p:sp>
        <p:nvSpPr>
          <p:cNvPr id="4" name="Content Placeholder 3">
            <a:extLst>
              <a:ext uri="{FF2B5EF4-FFF2-40B4-BE49-F238E27FC236}">
                <a16:creationId xmlns:a16="http://schemas.microsoft.com/office/drawing/2014/main" id="{F149A820-0913-4799-AB38-DD4922E12E1D}"/>
              </a:ext>
            </a:extLst>
          </p:cNvPr>
          <p:cNvSpPr>
            <a:spLocks noGrp="1"/>
          </p:cNvSpPr>
          <p:nvPr>
            <p:ph idx="1"/>
          </p:nvPr>
        </p:nvSpPr>
        <p:spPr/>
        <p:txBody>
          <a:bodyPr/>
          <a:lstStyle/>
          <a:p>
            <a:r>
              <a:rPr lang="en-US" sz="2000" dirty="0"/>
              <a:t>Check the heatmap to see how correlated are the data</a:t>
            </a:r>
          </a:p>
          <a:p>
            <a:endParaRPr lang="en-US" dirty="0"/>
          </a:p>
          <a:p>
            <a:endParaRPr lang="en-GB" dirty="0"/>
          </a:p>
        </p:txBody>
      </p:sp>
      <p:pic>
        <p:nvPicPr>
          <p:cNvPr id="5130" name="Picture 10">
            <a:extLst>
              <a:ext uri="{FF2B5EF4-FFF2-40B4-BE49-F238E27FC236}">
                <a16:creationId xmlns:a16="http://schemas.microsoft.com/office/drawing/2014/main" id="{BE90BE90-0970-4A10-ABA8-936CC3A0F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58" y="2225398"/>
            <a:ext cx="4964466" cy="41378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1ED9A3-92F8-49C9-A9D8-365987EF048F}"/>
              </a:ext>
            </a:extLst>
          </p:cNvPr>
          <p:cNvSpPr txBox="1"/>
          <p:nvPr/>
        </p:nvSpPr>
        <p:spPr>
          <a:xfrm>
            <a:off x="5593116" y="2724665"/>
            <a:ext cx="2679733" cy="2308324"/>
          </a:xfrm>
          <a:prstGeom prst="rect">
            <a:avLst/>
          </a:prstGeom>
          <a:noFill/>
        </p:spPr>
        <p:txBody>
          <a:bodyPr wrap="square" rtlCol="0">
            <a:spAutoFit/>
          </a:bodyPr>
          <a:lstStyle/>
          <a:p>
            <a:r>
              <a:rPr lang="en-US" dirty="0">
                <a:solidFill>
                  <a:srgbClr val="0070C0"/>
                </a:solidFill>
              </a:rPr>
              <a:t>Looking at this it seemed like there was too much data variants which correlated like mean, Deviation, Avg, etc.. Which could be ideally removed if their correlation was similar to just the value</a:t>
            </a:r>
            <a:endParaRPr lang="en-GB" dirty="0">
              <a:solidFill>
                <a:srgbClr val="0070C0"/>
              </a:solidFill>
            </a:endParaRPr>
          </a:p>
        </p:txBody>
      </p:sp>
    </p:spTree>
    <p:extLst>
      <p:ext uri="{BB962C8B-B14F-4D97-AF65-F5344CB8AC3E}">
        <p14:creationId xmlns:p14="http://schemas.microsoft.com/office/powerpoint/2010/main" val="4208921547"/>
      </p:ext>
    </p:extLst>
  </p:cSld>
  <p:clrMapOvr>
    <a:masterClrMapping/>
  </p:clrMapOvr>
</p:sld>
</file>

<file path=ppt/theme/theme1.xml><?xml version="1.0" encoding="utf-8"?>
<a:theme xmlns:a="http://schemas.openxmlformats.org/drawingml/2006/main" name="Office Theme">
  <a:themeElements>
    <a:clrScheme name="MS-Theme-Wat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Conference Presentation_Win32_SB v2" id="{BC88B365-8E38-4ABB-98F4-3EC291BC7C6D}" vid="{68186960-B69F-4045-8CE0-AF496D95D6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08899-44E9-47BE-97CD-9D5D01FB7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94B7CA-1290-47DA-A8FD-EC74EF42B4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7FF9F3B-DE24-4577-9CF6-31E167D48E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conference presentation</Template>
  <TotalTime>1152</TotalTime>
  <Words>869</Words>
  <Application>Microsoft Office PowerPoint</Application>
  <PresentationFormat>On-screen Show (4:3)</PresentationFormat>
  <Paragraphs>153</Paragraphs>
  <Slides>23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Courier New</vt:lpstr>
      <vt:lpstr>Garamond</vt:lpstr>
      <vt:lpstr>Gotham Rounded SSm A</vt:lpstr>
      <vt:lpstr>Helvetica Neue</vt:lpstr>
      <vt:lpstr>Office Theme</vt:lpstr>
      <vt:lpstr>Capstone Project   MBS Realestate </vt:lpstr>
      <vt:lpstr>PowerPoint Presentation</vt:lpstr>
      <vt:lpstr>“If you can film an idea in your mind, follow that film idea shot for shot, scene for scene, that idea is worth making. </vt:lpstr>
      <vt:lpstr>Realestate Project – Problem Statement</vt:lpstr>
      <vt:lpstr>What would the MBS traders like to see ?</vt:lpstr>
      <vt:lpstr>Final Outcome</vt:lpstr>
      <vt:lpstr>Approach</vt:lpstr>
      <vt:lpstr>Week 1 – Understanding Key Data Elements </vt:lpstr>
      <vt:lpstr>Outputs for Analysis</vt:lpstr>
      <vt:lpstr>Week 2 </vt:lpstr>
      <vt:lpstr>Week 2</vt:lpstr>
      <vt:lpstr>Week 3</vt:lpstr>
      <vt:lpstr>Week 3</vt:lpstr>
      <vt:lpstr>Week 3</vt:lpstr>
      <vt:lpstr>Week 3</vt:lpstr>
      <vt:lpstr>Week 4</vt:lpstr>
      <vt:lpstr>Week 4 Variable Verification</vt:lpstr>
      <vt:lpstr>Week 4 </vt:lpstr>
      <vt:lpstr>Correlation Matrix</vt:lpstr>
      <vt:lpstr>Average Rent &amp; Geographic Distribution </vt:lpstr>
      <vt:lpstr>Population Distribution &amp; Debt vs Bad Debt</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Realestate PGP 2. Healthcare PGP 3. Retail PGP</dc:title>
  <dc:creator>Rajesh Nagarjunan</dc:creator>
  <cp:lastModifiedBy>Rajesh Nagarjunan</cp:lastModifiedBy>
  <cp:revision>22</cp:revision>
  <dcterms:created xsi:type="dcterms:W3CDTF">2021-01-28T10:16:37Z</dcterms:created>
  <dcterms:modified xsi:type="dcterms:W3CDTF">2021-01-29T15:41:09Z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